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 id="2147483662" r:id="rId3"/>
  </p:sldMasterIdLst>
  <p:notesMasterIdLst>
    <p:notesMasterId r:id="rId19"/>
  </p:notesMasterIdLst>
  <p:sldIdLst>
    <p:sldId id="262" r:id="rId4"/>
    <p:sldId id="256" r:id="rId5"/>
    <p:sldId id="272" r:id="rId6"/>
    <p:sldId id="274" r:id="rId7"/>
    <p:sldId id="267" r:id="rId8"/>
    <p:sldId id="273" r:id="rId9"/>
    <p:sldId id="261" r:id="rId10"/>
    <p:sldId id="263" r:id="rId11"/>
    <p:sldId id="258" r:id="rId12"/>
    <p:sldId id="281" r:id="rId13"/>
    <p:sldId id="275" r:id="rId14"/>
    <p:sldId id="284" r:id="rId15"/>
    <p:sldId id="282" r:id="rId16"/>
    <p:sldId id="283" r:id="rId17"/>
    <p:sldId id="280"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19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35"/>
    <p:restoredTop sz="81595"/>
  </p:normalViewPr>
  <p:slideViewPr>
    <p:cSldViewPr snapToGrid="0">
      <p:cViewPr varScale="1">
        <p:scale>
          <a:sx n="77" d="100"/>
          <a:sy n="77" d="100"/>
        </p:scale>
        <p:origin x="776" y="48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082CD2-6C58-3E42-86E9-0BDC9764C6C6}" type="datetimeFigureOut">
              <a:rPr lang="sv-SE" smtClean="0"/>
              <a:t>2025-04-15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17291-3101-554B-8389-2AFE84915B4A}" type="slidenum">
              <a:rPr lang="sv-SE" smtClean="0"/>
              <a:t>‹#›</a:t>
            </a:fld>
            <a:endParaRPr lang="sv-SE"/>
          </a:p>
        </p:txBody>
      </p:sp>
    </p:spTree>
    <p:extLst>
      <p:ext uri="{BB962C8B-B14F-4D97-AF65-F5344CB8AC3E}">
        <p14:creationId xmlns:p14="http://schemas.microsoft.com/office/powerpoint/2010/main" val="363947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pro.se/" TargetMode="External"/><Relationship Id="rId3" Type="http://schemas.openxmlformats.org/officeDocument/2006/relationships/hyperlink" Target="https://www.friskissvettis.se/traning/aldre" TargetMode="External"/><Relationship Id="rId7" Type="http://schemas.openxmlformats.org/officeDocument/2006/relationships/hyperlink" Target="https://www.friskfriidrott.se/idrottare/veteranfriidrott/"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korpen.se/projekt/aktiv-senior/" TargetMode="External"/><Relationship Id="rId5" Type="http://schemas.openxmlformats.org/officeDocument/2006/relationships/hyperlink" Target="https://judo.se/fallprevention/falltrygghet-for-aldre/" TargetMode="External"/><Relationship Id="rId4" Type="http://schemas.openxmlformats.org/officeDocument/2006/relationships/hyperlink" Target="https://www.gymnastik.se/verksamheter/grupptraning/seniortraning" TargetMode="External"/><Relationship Id="rId9" Type="http://schemas.openxmlformats.org/officeDocument/2006/relationships/hyperlink" Target="https://www.spfseniorerna.s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1</a:t>
            </a:fld>
            <a:endParaRPr lang="sv-SE"/>
          </a:p>
        </p:txBody>
      </p:sp>
    </p:spTree>
    <p:extLst>
      <p:ext uri="{BB962C8B-B14F-4D97-AF65-F5344CB8AC3E}">
        <p14:creationId xmlns:p14="http://schemas.microsoft.com/office/powerpoint/2010/main" val="771753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2</a:t>
            </a:fld>
            <a:endParaRPr lang="sv-SE"/>
          </a:p>
        </p:txBody>
      </p:sp>
    </p:spTree>
    <p:extLst>
      <p:ext uri="{BB962C8B-B14F-4D97-AF65-F5344CB8AC3E}">
        <p14:creationId xmlns:p14="http://schemas.microsoft.com/office/powerpoint/2010/main" val="636263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VARVET RUNT</a:t>
            </a:r>
          </a:p>
        </p:txBody>
      </p:sp>
      <p:sp>
        <p:nvSpPr>
          <p:cNvPr id="4" name="Platshållare för bildnummer 3"/>
          <p:cNvSpPr>
            <a:spLocks noGrp="1"/>
          </p:cNvSpPr>
          <p:nvPr>
            <p:ph type="sldNum" sz="quarter" idx="5"/>
          </p:nvPr>
        </p:nvSpPr>
        <p:spPr/>
        <p:txBody>
          <a:bodyPr/>
          <a:lstStyle/>
          <a:p>
            <a:fld id="{3A417291-3101-554B-8389-2AFE84915B4A}" type="slidenum">
              <a:rPr lang="sv-SE" smtClean="0"/>
              <a:t>3</a:t>
            </a:fld>
            <a:endParaRPr lang="sv-SE"/>
          </a:p>
        </p:txBody>
      </p:sp>
    </p:spTree>
    <p:extLst>
      <p:ext uri="{BB962C8B-B14F-4D97-AF65-F5344CB8AC3E}">
        <p14:creationId xmlns:p14="http://schemas.microsoft.com/office/powerpoint/2010/main" val="565258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Trivselregler</a:t>
            </a:r>
            <a:r>
              <a:rPr lang="sv-SE" dirty="0"/>
              <a:t>. Stäm av de trivselregler som ni har kommit överens om. </a:t>
            </a:r>
          </a:p>
          <a:p>
            <a:endParaRPr lang="sv-SE" dirty="0"/>
          </a:p>
          <a:p>
            <a:r>
              <a:rPr lang="sv-SE" b="1" dirty="0"/>
              <a:t>Förväntningar på dagen? </a:t>
            </a:r>
            <a:r>
              <a:rPr lang="sv-SE" dirty="0"/>
              <a:t>Vad hoppas man komma härifrån med? Ett gäng nya övningar? Inspiration för att komma igång med lite mer träning. </a:t>
            </a:r>
          </a:p>
        </p:txBody>
      </p:sp>
      <p:sp>
        <p:nvSpPr>
          <p:cNvPr id="4" name="Platshållare för bildnummer 3"/>
          <p:cNvSpPr>
            <a:spLocks noGrp="1"/>
          </p:cNvSpPr>
          <p:nvPr>
            <p:ph type="sldNum" sz="quarter" idx="5"/>
          </p:nvPr>
        </p:nvSpPr>
        <p:spPr/>
        <p:txBody>
          <a:bodyPr/>
          <a:lstStyle/>
          <a:p>
            <a:fld id="{3A417291-3101-554B-8389-2AFE84915B4A}" type="slidenum">
              <a:rPr lang="sv-SE" smtClean="0"/>
              <a:t>4</a:t>
            </a:fld>
            <a:endParaRPr lang="sv-SE"/>
          </a:p>
        </p:txBody>
      </p:sp>
    </p:spTree>
    <p:extLst>
      <p:ext uri="{BB962C8B-B14F-4D97-AF65-F5344CB8AC3E}">
        <p14:creationId xmlns:p14="http://schemas.microsoft.com/office/powerpoint/2010/main" val="2605176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5</a:t>
            </a:fld>
            <a:endParaRPr lang="sv-SE"/>
          </a:p>
        </p:txBody>
      </p:sp>
    </p:spTree>
    <p:extLst>
      <p:ext uri="{BB962C8B-B14F-4D97-AF65-F5344CB8AC3E}">
        <p14:creationId xmlns:p14="http://schemas.microsoft.com/office/powerpoint/2010/main" val="2569339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solidFill>
                  <a:schemeClr val="tx1"/>
                </a:solidFill>
              </a:rPr>
              <a:t>Att </a:t>
            </a:r>
            <a:r>
              <a:rPr lang="sv-SE" sz="1200" b="1" dirty="0">
                <a:solidFill>
                  <a:schemeClr val="tx1"/>
                </a:solidFill>
              </a:rPr>
              <a:t>musklerna tappar styrka </a:t>
            </a:r>
            <a:r>
              <a:rPr lang="sv-SE" sz="1200" dirty="0">
                <a:solidFill>
                  <a:schemeClr val="tx1"/>
                </a:solidFill>
              </a:rPr>
              <a:t>är en naturlig del av åldrandet. Men med bra mat och träning kan du </a:t>
            </a:r>
            <a:r>
              <a:rPr lang="sv-SE" sz="1200" b="1" dirty="0">
                <a:solidFill>
                  <a:schemeClr val="tx1"/>
                </a:solidFill>
              </a:rPr>
              <a:t>behålla styrka och funktion </a:t>
            </a:r>
            <a:r>
              <a:rPr lang="sv-SE" sz="1200" dirty="0">
                <a:solidFill>
                  <a:schemeClr val="tx1"/>
                </a:solidFill>
              </a:rPr>
              <a:t>längre.</a:t>
            </a:r>
            <a:br>
              <a:rPr lang="sv-SE" sz="1200" dirty="0">
                <a:solidFill>
                  <a:schemeClr val="tx1"/>
                </a:solidFill>
              </a:rPr>
            </a:br>
            <a:endParaRPr lang="sv-SE" sz="1200" dirty="0">
              <a:solidFill>
                <a:schemeClr val="tx1"/>
              </a:solidFill>
            </a:endParaRPr>
          </a:p>
          <a:p>
            <a:r>
              <a:rPr lang="sv-SE" sz="1200" dirty="0">
                <a:solidFill>
                  <a:schemeClr val="tx1"/>
                </a:solidFill>
              </a:rPr>
              <a:t>Hitta fler träningstips via </a:t>
            </a:r>
            <a:r>
              <a:rPr lang="sv-SE" sz="1200" dirty="0" err="1">
                <a:solidFill>
                  <a:schemeClr val="tx1"/>
                </a:solidFill>
              </a:rPr>
              <a:t>www.socialstyrelsen.se</a:t>
            </a:r>
            <a:r>
              <a:rPr lang="sv-SE" sz="1200" dirty="0">
                <a:solidFill>
                  <a:schemeClr val="tx1"/>
                </a:solidFill>
              </a:rPr>
              <a:t>/</a:t>
            </a:r>
            <a:r>
              <a:rPr lang="sv-SE" sz="1200" dirty="0" err="1">
                <a:solidFill>
                  <a:schemeClr val="tx1"/>
                </a:solidFill>
              </a:rPr>
              <a:t>balanseramera</a:t>
            </a:r>
            <a:endParaRPr lang="sv-SE" sz="1200" dirty="0">
              <a:solidFill>
                <a:schemeClr val="tx1"/>
              </a:solidFill>
            </a:endParaRPr>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6</a:t>
            </a:fld>
            <a:endParaRPr lang="sv-SE"/>
          </a:p>
        </p:txBody>
      </p:sp>
    </p:spTree>
    <p:extLst>
      <p:ext uri="{BB962C8B-B14F-4D97-AF65-F5344CB8AC3E}">
        <p14:creationId xmlns:p14="http://schemas.microsoft.com/office/powerpoint/2010/main" val="700824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dirty="0">
              <a:solidFill>
                <a:schemeClr val="tx1"/>
              </a:solidFill>
            </a:endParaRPr>
          </a:p>
          <a:p>
            <a:r>
              <a:rPr lang="sv-SE" sz="1200" dirty="0">
                <a:solidFill>
                  <a:schemeClr val="tx1"/>
                </a:solidFill>
              </a:rPr>
              <a:t>Tips om träning</a:t>
            </a:r>
          </a:p>
          <a:p>
            <a:pPr marL="185715" indent="-185715">
              <a:buFont typeface="Arial" panose="020B0604020202020204" pitchFamily="34" charset="0"/>
              <a:buChar char="•"/>
            </a:pPr>
            <a:r>
              <a:rPr lang="sv-SE" sz="1200" dirty="0">
                <a:solidFill>
                  <a:schemeClr val="tx1"/>
                </a:solidFill>
              </a:rPr>
              <a:t>Om träningen ska ge god effekt är det bra att träna </a:t>
            </a:r>
            <a:r>
              <a:rPr lang="sv-SE" sz="1200" b="1" dirty="0">
                <a:solidFill>
                  <a:schemeClr val="tx1"/>
                </a:solidFill>
              </a:rPr>
              <a:t>balans och styrka minst två gånger per vecka</a:t>
            </a:r>
            <a:r>
              <a:rPr lang="sv-SE" sz="1200" dirty="0">
                <a:solidFill>
                  <a:schemeClr val="tx1"/>
                </a:solidFill>
              </a:rPr>
              <a:t>. Men för otränade personer är även en kort promenad eller enkla övningar </a:t>
            </a:r>
            <a:r>
              <a:rPr lang="sv-SE" sz="1200" b="1" dirty="0">
                <a:solidFill>
                  <a:schemeClr val="tx1"/>
                </a:solidFill>
              </a:rPr>
              <a:t>bättre än ingen </a:t>
            </a:r>
            <a:r>
              <a:rPr lang="sv-SE" sz="1200" dirty="0">
                <a:solidFill>
                  <a:schemeClr val="tx1"/>
                </a:solidFill>
              </a:rPr>
              <a:t>träning alls.</a:t>
            </a:r>
          </a:p>
          <a:p>
            <a:pPr marL="185715" indent="-185715">
              <a:buFont typeface="Arial" panose="020B0604020202020204" pitchFamily="34" charset="0"/>
              <a:buChar char="•"/>
            </a:pPr>
            <a:r>
              <a:rPr lang="sv-SE" sz="1200" dirty="0">
                <a:solidFill>
                  <a:schemeClr val="tx1"/>
                </a:solidFill>
              </a:rPr>
              <a:t>Komplettera gärna balans- och styrketräningen med </a:t>
            </a:r>
            <a:r>
              <a:rPr lang="sv-SE" sz="1200" b="1" dirty="0">
                <a:solidFill>
                  <a:schemeClr val="tx1"/>
                </a:solidFill>
              </a:rPr>
              <a:t>daglig fysisk aktivitet</a:t>
            </a:r>
            <a:r>
              <a:rPr lang="sv-SE" sz="1200" dirty="0">
                <a:solidFill>
                  <a:schemeClr val="tx1"/>
                </a:solidFill>
              </a:rPr>
              <a:t>. Ta i så du blir lätt andfådd. Sikta på sammanlagt 150 minuters fysisk aktivitet per vecka, till exempel 30 minuters promenad fem gånger per vecka.</a:t>
            </a:r>
          </a:p>
          <a:p>
            <a:pPr marL="185715" indent="-185715">
              <a:buFont typeface="Arial" panose="020B0604020202020204" pitchFamily="34" charset="0"/>
              <a:buChar char="•"/>
            </a:pPr>
            <a:r>
              <a:rPr lang="sv-SE" sz="1200" dirty="0">
                <a:solidFill>
                  <a:schemeClr val="tx1"/>
                </a:solidFill>
              </a:rPr>
              <a:t>För att musklerna ska bli starkare måste du </a:t>
            </a:r>
            <a:r>
              <a:rPr lang="sv-SE" sz="1200" b="1" dirty="0">
                <a:solidFill>
                  <a:schemeClr val="tx1"/>
                </a:solidFill>
              </a:rPr>
              <a:t>ta i så att musklerna blir trötta</a:t>
            </a:r>
            <a:r>
              <a:rPr lang="sv-SE" sz="1200" dirty="0">
                <a:solidFill>
                  <a:schemeClr val="tx1"/>
                </a:solidFill>
              </a:rPr>
              <a:t>. Öka belastningen/ansträngningen </a:t>
            </a:r>
            <a:r>
              <a:rPr lang="sv-SE" sz="1200" b="1" dirty="0">
                <a:solidFill>
                  <a:schemeClr val="tx1"/>
                </a:solidFill>
              </a:rPr>
              <a:t>successivt</a:t>
            </a:r>
            <a:r>
              <a:rPr lang="sv-SE" sz="1200" dirty="0">
                <a:solidFill>
                  <a:schemeClr val="tx1"/>
                </a:solidFill>
              </a:rPr>
              <a:t> för att minska risken för skador.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sv-SE" dirty="0"/>
          </a:p>
        </p:txBody>
      </p:sp>
      <p:sp>
        <p:nvSpPr>
          <p:cNvPr id="4" name="Platshållare för bildnummer 3"/>
          <p:cNvSpPr>
            <a:spLocks noGrp="1"/>
          </p:cNvSpPr>
          <p:nvPr>
            <p:ph type="sldNum" sz="quarter" idx="5"/>
          </p:nvPr>
        </p:nvSpPr>
        <p:spPr/>
        <p:txBody>
          <a:bodyPr/>
          <a:lstStyle/>
          <a:p>
            <a:fld id="{3A417291-3101-554B-8389-2AFE84915B4A}" type="slidenum">
              <a:rPr lang="sv-SE" smtClean="0"/>
              <a:t>7</a:t>
            </a:fld>
            <a:endParaRPr lang="sv-SE"/>
          </a:p>
        </p:txBody>
      </p:sp>
    </p:spTree>
    <p:extLst>
      <p:ext uri="{BB962C8B-B14F-4D97-AF65-F5344CB8AC3E}">
        <p14:creationId xmlns:p14="http://schemas.microsoft.com/office/powerpoint/2010/main" val="702431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Fallolyckor är ett stort problem i samhället. Alla kan falla, men risken att falla ökar när vi blir äldre. Forskning visar att regelbunden balans- och styrketräning minskar risken för fall och fallskador. Och det fina är att det aldrig är för sent att börja träna för att stärka musklerna, förbättra balansen och konditionen. </a:t>
            </a:r>
          </a:p>
          <a:p>
            <a:endParaRPr lang="sv-SE" dirty="0"/>
          </a:p>
          <a:p>
            <a:r>
              <a:rPr lang="sv-SE" dirty="0"/>
              <a:t>’Det är bra att värma upp kroppen i 5–10 min innan du startar med balans- och styrketräningsövningarna. Promenad, trappgång, gång eller jogging på stället följt av rörlighetsövningar för nacke, axlar och rygg är en bra uppvärmning. </a:t>
            </a:r>
            <a:endParaRPr lang="sv-SE" sz="1200" dirty="0">
              <a:solidFill>
                <a:schemeClr val="tx1"/>
              </a:solidFill>
            </a:endParaRPr>
          </a:p>
        </p:txBody>
      </p:sp>
      <p:sp>
        <p:nvSpPr>
          <p:cNvPr id="4" name="Platshållare för bildnummer 3"/>
          <p:cNvSpPr>
            <a:spLocks noGrp="1"/>
          </p:cNvSpPr>
          <p:nvPr>
            <p:ph type="sldNum" sz="quarter" idx="5"/>
          </p:nvPr>
        </p:nvSpPr>
        <p:spPr/>
        <p:txBody>
          <a:bodyPr/>
          <a:lstStyle/>
          <a:p>
            <a:fld id="{3A417291-3101-554B-8389-2AFE84915B4A}" type="slidenum">
              <a:rPr lang="sv-SE" smtClean="0"/>
              <a:t>8</a:t>
            </a:fld>
            <a:endParaRPr lang="sv-SE"/>
          </a:p>
        </p:txBody>
      </p:sp>
    </p:spTree>
    <p:extLst>
      <p:ext uri="{BB962C8B-B14F-4D97-AF65-F5344CB8AC3E}">
        <p14:creationId xmlns:p14="http://schemas.microsoft.com/office/powerpoint/2010/main" val="751943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000000"/>
                </a:solidFill>
                <a:effectLst/>
                <a:latin typeface="var(--vimeo-fonts-heading)"/>
              </a:rPr>
              <a:t>Att förhindra fallolyckor bland äldre (7 minuter och 38 sekunder) – Socialstyrelsen</a:t>
            </a:r>
          </a:p>
          <a:p>
            <a:pPr algn="l"/>
            <a:endParaRPr lang="sv-SE" b="0" i="0" dirty="0">
              <a:solidFill>
                <a:srgbClr val="000000"/>
              </a:solidFill>
              <a:effectLst/>
              <a:latin typeface="var(--vimeo-fonts-heading)"/>
            </a:endParaRPr>
          </a:p>
          <a:p>
            <a:pPr algn="l"/>
            <a:r>
              <a:rPr lang="sv-SE" b="0" i="0" dirty="0">
                <a:solidFill>
                  <a:srgbClr val="000000"/>
                </a:solidFill>
                <a:effectLst/>
                <a:latin typeface="var(--vimeo-fonts-heading)"/>
              </a:rPr>
              <a:t>LÄNK till film: </a:t>
            </a:r>
          </a:p>
          <a:p>
            <a:pPr algn="l"/>
            <a:r>
              <a:rPr lang="sv-SE" b="1" i="0" dirty="0" err="1">
                <a:solidFill>
                  <a:srgbClr val="000000"/>
                </a:solidFill>
                <a:effectLst/>
                <a:latin typeface="var(--vimeo-fonts-heading)"/>
              </a:rPr>
              <a:t>https</a:t>
            </a:r>
            <a:r>
              <a:rPr lang="sv-SE" b="1" i="0" dirty="0">
                <a:solidFill>
                  <a:srgbClr val="000000"/>
                </a:solidFill>
                <a:effectLst/>
                <a:latin typeface="var(--vimeo-fonts-heading)"/>
              </a:rPr>
              <a:t>://</a:t>
            </a:r>
            <a:r>
              <a:rPr lang="sv-SE" b="1" i="0" dirty="0" err="1">
                <a:solidFill>
                  <a:srgbClr val="000000"/>
                </a:solidFill>
                <a:effectLst/>
                <a:latin typeface="var(--vimeo-fonts-heading)"/>
              </a:rPr>
              <a:t>vimeo.com</a:t>
            </a:r>
            <a:r>
              <a:rPr lang="sv-SE" b="1" i="0" dirty="0">
                <a:solidFill>
                  <a:srgbClr val="000000"/>
                </a:solidFill>
                <a:effectLst/>
                <a:latin typeface="var(--vimeo-fonts-heading)"/>
              </a:rPr>
              <a:t>/235906148</a:t>
            </a:r>
          </a:p>
        </p:txBody>
      </p:sp>
      <p:sp>
        <p:nvSpPr>
          <p:cNvPr id="4" name="Platshållare för bildnummer 3"/>
          <p:cNvSpPr>
            <a:spLocks noGrp="1"/>
          </p:cNvSpPr>
          <p:nvPr>
            <p:ph type="sldNum" sz="quarter" idx="5"/>
          </p:nvPr>
        </p:nvSpPr>
        <p:spPr/>
        <p:txBody>
          <a:bodyPr/>
          <a:lstStyle/>
          <a:p>
            <a:fld id="{3A417291-3101-554B-8389-2AFE84915B4A}" type="slidenum">
              <a:rPr lang="sv-SE" smtClean="0"/>
              <a:t>9</a:t>
            </a:fld>
            <a:endParaRPr lang="sv-SE"/>
          </a:p>
        </p:txBody>
      </p:sp>
    </p:spTree>
    <p:extLst>
      <p:ext uri="{BB962C8B-B14F-4D97-AF65-F5344CB8AC3E}">
        <p14:creationId xmlns:p14="http://schemas.microsoft.com/office/powerpoint/2010/main" val="3538494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AEFF3-EF86-D8B2-6378-BB098705B6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F0A4D10-F7B6-25B6-D3F0-5EF5FF23522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D006140-78EE-FB41-1E60-67B12265A137}"/>
              </a:ext>
            </a:extLst>
          </p:cNvPr>
          <p:cNvSpPr>
            <a:spLocks noGrp="1"/>
          </p:cNvSpPr>
          <p:nvPr>
            <p:ph type="body" idx="1"/>
          </p:nvPr>
        </p:nvSpPr>
        <p:spPr/>
        <p:txBody>
          <a:bodyPr/>
          <a:lstStyle/>
          <a:p>
            <a:pPr>
              <a:buNone/>
            </a:pPr>
            <a:r>
              <a:rPr lang="sv-SE" i="1" dirty="0">
                <a:effectLst/>
                <a:latin typeface="Times"/>
              </a:rPr>
              <a:t>Ridningen i sig är bra träning, men ryttare</a:t>
            </a:r>
            <a:r>
              <a:rPr lang="sv-SE" i="0" dirty="0">
                <a:effectLst/>
                <a:latin typeface="Times"/>
              </a:rPr>
              <a:t> </a:t>
            </a:r>
            <a:r>
              <a:rPr lang="sv-SE" i="1" dirty="0">
                <a:effectLst/>
                <a:latin typeface="Times"/>
              </a:rPr>
              <a:t>som bara rider någon eller ett par</a:t>
            </a:r>
            <a:r>
              <a:rPr lang="sv-SE" i="0" dirty="0">
                <a:effectLst/>
                <a:latin typeface="Times"/>
              </a:rPr>
              <a:t> </a:t>
            </a:r>
            <a:r>
              <a:rPr lang="sv-SE" i="1" dirty="0">
                <a:effectLst/>
                <a:latin typeface="Times"/>
              </a:rPr>
              <a:t>dagar i veckan, behöver komplettera med</a:t>
            </a:r>
            <a:r>
              <a:rPr lang="sv-SE" i="0" dirty="0">
                <a:effectLst/>
                <a:latin typeface="Times"/>
              </a:rPr>
              <a:t> </a:t>
            </a:r>
            <a:r>
              <a:rPr lang="sv-SE" i="1" dirty="0">
                <a:effectLst/>
                <a:latin typeface="Times"/>
              </a:rPr>
              <a:t>annan fysträning för att den sammantagna</a:t>
            </a:r>
            <a:endParaRPr lang="sv-SE" dirty="0">
              <a:effectLst/>
              <a:latin typeface="Times"/>
            </a:endParaRPr>
          </a:p>
          <a:p>
            <a:pPr>
              <a:buNone/>
            </a:pPr>
            <a:r>
              <a:rPr lang="sv-SE" i="1" dirty="0">
                <a:effectLst/>
                <a:latin typeface="Times"/>
              </a:rPr>
              <a:t>träningsdosen ska vara tillräcklig.</a:t>
            </a:r>
            <a:endParaRPr lang="sv-SE" dirty="0">
              <a:effectLst/>
              <a:latin typeface="Times"/>
            </a:endParaRPr>
          </a:p>
          <a:p>
            <a:pPr>
              <a:buNone/>
            </a:pPr>
            <a:endParaRPr lang="sv-SE" i="1" dirty="0">
              <a:effectLst/>
              <a:latin typeface="Times"/>
            </a:endParaRPr>
          </a:p>
          <a:p>
            <a:pPr>
              <a:buNone/>
            </a:pPr>
            <a:r>
              <a:rPr lang="sv-SE" i="1" dirty="0">
                <a:effectLst/>
                <a:latin typeface="Times"/>
              </a:rPr>
              <a:t>Sikta på sammanlagt 150 minuters fysisk</a:t>
            </a:r>
            <a:r>
              <a:rPr lang="sv-SE" i="0" dirty="0">
                <a:effectLst/>
                <a:latin typeface="Times"/>
              </a:rPr>
              <a:t> </a:t>
            </a:r>
            <a:r>
              <a:rPr lang="sv-SE" i="1" dirty="0">
                <a:effectLst/>
                <a:latin typeface="Times"/>
              </a:rPr>
              <a:t>aktivitet per vecka, till exempel 30 minuters</a:t>
            </a:r>
            <a:r>
              <a:rPr lang="sv-SE" i="0" dirty="0">
                <a:effectLst/>
                <a:latin typeface="Times"/>
              </a:rPr>
              <a:t> </a:t>
            </a:r>
            <a:r>
              <a:rPr lang="sv-SE" i="1" dirty="0">
                <a:effectLst/>
                <a:latin typeface="Times"/>
              </a:rPr>
              <a:t>promenad fem gånger per vecka.</a:t>
            </a:r>
            <a:endParaRPr lang="sv-SE" dirty="0">
              <a:effectLst/>
              <a:latin typeface="Times"/>
            </a:endParaRPr>
          </a:p>
        </p:txBody>
      </p:sp>
      <p:sp>
        <p:nvSpPr>
          <p:cNvPr id="4" name="Platshållare för bildnummer 3">
            <a:extLst>
              <a:ext uri="{FF2B5EF4-FFF2-40B4-BE49-F238E27FC236}">
                <a16:creationId xmlns:a16="http://schemas.microsoft.com/office/drawing/2014/main" id="{6E37C1C4-9CC1-6CAC-4873-FAF369D6BC2E}"/>
              </a:ext>
            </a:extLst>
          </p:cNvPr>
          <p:cNvSpPr>
            <a:spLocks noGrp="1"/>
          </p:cNvSpPr>
          <p:nvPr>
            <p:ph type="sldNum" sz="quarter" idx="5"/>
          </p:nvPr>
        </p:nvSpPr>
        <p:spPr/>
        <p:txBody>
          <a:bodyPr/>
          <a:lstStyle/>
          <a:p>
            <a:fld id="{3A417291-3101-554B-8389-2AFE84915B4A}" type="slidenum">
              <a:rPr lang="sv-SE" smtClean="0"/>
              <a:t>10</a:t>
            </a:fld>
            <a:endParaRPr lang="sv-SE"/>
          </a:p>
        </p:txBody>
      </p:sp>
    </p:spTree>
    <p:extLst>
      <p:ext uri="{BB962C8B-B14F-4D97-AF65-F5344CB8AC3E}">
        <p14:creationId xmlns:p14="http://schemas.microsoft.com/office/powerpoint/2010/main" val="3506226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9CEB1-95EE-9A25-8AFF-B90E5586251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2B8B7EA-F7A3-11AA-261C-4CCD663E4E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FBD2ED-6D6C-0018-C282-1F7B8B935591}"/>
              </a:ext>
            </a:extLst>
          </p:cNvPr>
          <p:cNvSpPr>
            <a:spLocks noGrp="1"/>
          </p:cNvSpPr>
          <p:nvPr>
            <p:ph type="body" idx="1"/>
          </p:nvPr>
        </p:nvSpPr>
        <p:spPr/>
        <p:txBody>
          <a:bodyPr/>
          <a:lstStyle/>
          <a:p>
            <a:pPr>
              <a:buNone/>
            </a:pPr>
            <a:r>
              <a:rPr lang="sv-SE" i="1" dirty="0">
                <a:solidFill>
                  <a:srgbClr val="5E281C"/>
                </a:solidFill>
                <a:effectLst/>
                <a:latin typeface="Helvetica" pitchFamily="2" charset="0"/>
              </a:rPr>
              <a:t>1 </a:t>
            </a:r>
            <a:r>
              <a:rPr lang="sv-SE" i="1" dirty="0">
                <a:solidFill>
                  <a:srgbClr val="FFFFFF"/>
                </a:solidFill>
                <a:effectLst/>
                <a:latin typeface="Helvetica" pitchFamily="2" charset="0"/>
              </a:rPr>
              <a:t>Öka långsamt</a:t>
            </a:r>
            <a:endParaRPr lang="sv-SE" dirty="0">
              <a:solidFill>
                <a:srgbClr val="FFFFFF"/>
              </a:solidFill>
              <a:effectLst/>
              <a:latin typeface="Helvetica" pitchFamily="2" charset="0"/>
            </a:endParaRPr>
          </a:p>
          <a:p>
            <a:pPr>
              <a:buNone/>
            </a:pPr>
            <a:r>
              <a:rPr lang="sv-SE" i="1" dirty="0">
                <a:solidFill>
                  <a:srgbClr val="FFFFFF"/>
                </a:solidFill>
                <a:effectLst/>
                <a:latin typeface="Helvetica" pitchFamily="2" charset="0"/>
              </a:rPr>
              <a:t>Att man bygger upp träningen sakta över tid, och undviker plötsliga ökningar av</a:t>
            </a:r>
            <a:endParaRPr lang="sv-SE" dirty="0">
              <a:solidFill>
                <a:srgbClr val="FFFFFF"/>
              </a:solidFill>
              <a:effectLst/>
              <a:latin typeface="Helvetica" pitchFamily="2" charset="0"/>
            </a:endParaRPr>
          </a:p>
          <a:p>
            <a:pPr>
              <a:buNone/>
            </a:pPr>
            <a:r>
              <a:rPr lang="sv-SE" i="1" dirty="0">
                <a:solidFill>
                  <a:srgbClr val="FFFFFF"/>
                </a:solidFill>
                <a:effectLst/>
                <a:latin typeface="Helvetica" pitchFamily="2" charset="0"/>
              </a:rPr>
              <a:t>träningsmängd och intensitet, är viktig för att undvika skador – särskilt för äldre.</a:t>
            </a:r>
          </a:p>
          <a:p>
            <a:pPr>
              <a:buNone/>
            </a:pPr>
            <a:endParaRPr lang="sv-SE" dirty="0">
              <a:solidFill>
                <a:srgbClr val="FFFFFF"/>
              </a:solidFill>
              <a:effectLst/>
              <a:latin typeface="Helvetica" pitchFamily="2" charset="0"/>
            </a:endParaRPr>
          </a:p>
          <a:p>
            <a:pPr>
              <a:buNone/>
            </a:pPr>
            <a:r>
              <a:rPr lang="sv-SE" i="1" dirty="0">
                <a:solidFill>
                  <a:srgbClr val="5E281C"/>
                </a:solidFill>
                <a:effectLst/>
                <a:latin typeface="Helvetica" pitchFamily="2" charset="0"/>
              </a:rPr>
              <a:t>2 </a:t>
            </a:r>
            <a:r>
              <a:rPr lang="sv-SE" i="1" dirty="0">
                <a:solidFill>
                  <a:srgbClr val="FFFFFF"/>
                </a:solidFill>
                <a:effectLst/>
                <a:latin typeface="Helvetica" pitchFamily="2" charset="0"/>
              </a:rPr>
              <a:t>Värm upp ordentligt</a:t>
            </a:r>
            <a:endParaRPr lang="sv-SE" dirty="0">
              <a:solidFill>
                <a:srgbClr val="FFFFFF"/>
              </a:solidFill>
              <a:effectLst/>
              <a:latin typeface="Helvetica" pitchFamily="2" charset="0"/>
            </a:endParaRPr>
          </a:p>
          <a:p>
            <a:pPr>
              <a:buNone/>
            </a:pPr>
            <a:r>
              <a:rPr lang="sv-SE" i="1" dirty="0">
                <a:solidFill>
                  <a:srgbClr val="FFFFFF"/>
                </a:solidFill>
                <a:effectLst/>
                <a:latin typeface="Helvetica" pitchFamily="2" charset="0"/>
              </a:rPr>
              <a:t>Ju äldre man blir, desto viktigare blir det att värma upp inför träningspassen. Allra helst</a:t>
            </a:r>
            <a:endParaRPr lang="sv-SE" dirty="0">
              <a:solidFill>
                <a:srgbClr val="FFFFFF"/>
              </a:solidFill>
              <a:effectLst/>
              <a:latin typeface="Helvetica" pitchFamily="2" charset="0"/>
            </a:endParaRPr>
          </a:p>
          <a:p>
            <a:pPr>
              <a:buNone/>
            </a:pPr>
            <a:r>
              <a:rPr lang="sv-SE" i="1" dirty="0">
                <a:solidFill>
                  <a:srgbClr val="FFFFFF"/>
                </a:solidFill>
                <a:effectLst/>
                <a:latin typeface="Helvetica" pitchFamily="2" charset="0"/>
              </a:rPr>
              <a:t>axlar, höfter och knän är känsliga för skador när man blir äldre. Dynamisk stretchning är en</a:t>
            </a:r>
            <a:endParaRPr lang="sv-SE" dirty="0">
              <a:solidFill>
                <a:srgbClr val="FFFFFF"/>
              </a:solidFill>
              <a:effectLst/>
              <a:latin typeface="Helvetica" pitchFamily="2" charset="0"/>
            </a:endParaRPr>
          </a:p>
          <a:p>
            <a:pPr>
              <a:buNone/>
            </a:pPr>
            <a:r>
              <a:rPr lang="sv-SE" i="1" dirty="0">
                <a:solidFill>
                  <a:srgbClr val="FFFFFF"/>
                </a:solidFill>
                <a:effectLst/>
                <a:latin typeface="Helvetica" pitchFamily="2" charset="0"/>
              </a:rPr>
              <a:t>bra uppvärmning.</a:t>
            </a:r>
            <a:endParaRPr lang="sv-SE" dirty="0">
              <a:solidFill>
                <a:srgbClr val="FFFFFF"/>
              </a:solidFill>
              <a:effectLst/>
              <a:latin typeface="Helvetica" pitchFamily="2" charset="0"/>
            </a:endParaRPr>
          </a:p>
          <a:p>
            <a:pPr>
              <a:buNone/>
            </a:pPr>
            <a:endParaRPr lang="sv-SE" i="1" dirty="0">
              <a:solidFill>
                <a:srgbClr val="5E281C"/>
              </a:solidFill>
              <a:effectLst/>
              <a:latin typeface="Helvetica" pitchFamily="2" charset="0"/>
            </a:endParaRPr>
          </a:p>
          <a:p>
            <a:pPr>
              <a:buNone/>
            </a:pPr>
            <a:r>
              <a:rPr lang="sv-SE" i="1" dirty="0">
                <a:solidFill>
                  <a:srgbClr val="5E281C"/>
                </a:solidFill>
                <a:effectLst/>
                <a:latin typeface="Helvetica" pitchFamily="2" charset="0"/>
              </a:rPr>
              <a:t>3 </a:t>
            </a:r>
            <a:r>
              <a:rPr lang="sv-SE" i="1" dirty="0">
                <a:solidFill>
                  <a:srgbClr val="FFFFFF"/>
                </a:solidFill>
                <a:effectLst/>
                <a:latin typeface="Helvetica" pitchFamily="2" charset="0"/>
              </a:rPr>
              <a:t>Låt kroppen vila</a:t>
            </a:r>
            <a:endParaRPr lang="sv-SE" dirty="0">
              <a:solidFill>
                <a:srgbClr val="FFFFFF"/>
              </a:solidFill>
              <a:effectLst/>
              <a:latin typeface="Helvetica" pitchFamily="2" charset="0"/>
            </a:endParaRPr>
          </a:p>
          <a:p>
            <a:pPr>
              <a:buNone/>
            </a:pPr>
            <a:r>
              <a:rPr lang="sv-SE" i="1" dirty="0">
                <a:solidFill>
                  <a:srgbClr val="FFFFFF"/>
                </a:solidFill>
                <a:effectLst/>
                <a:latin typeface="Helvetica" pitchFamily="2" charset="0"/>
              </a:rPr>
              <a:t>Kroppen behöver längre tid för återhämtning ju äldre man blir.</a:t>
            </a:r>
            <a:endParaRPr lang="sv-SE" dirty="0">
              <a:solidFill>
                <a:srgbClr val="FFFFFF"/>
              </a:solidFill>
              <a:effectLst/>
              <a:latin typeface="Helvetica" pitchFamily="2" charset="0"/>
            </a:endParaRPr>
          </a:p>
          <a:p>
            <a:r>
              <a:rPr lang="sv-SE" i="1" dirty="0">
                <a:solidFill>
                  <a:srgbClr val="FFFFFF"/>
                </a:solidFill>
                <a:effectLst/>
                <a:latin typeface="Helvetica" pitchFamily="2" charset="0"/>
              </a:rPr>
              <a:t>Lyssna på kroppen och lägg in en extra vilodag om du behöver det.</a:t>
            </a:r>
            <a:endParaRPr lang="sv-SE" dirty="0">
              <a:solidFill>
                <a:srgbClr val="FFFFFF"/>
              </a:solidFill>
              <a:effectLst/>
              <a:latin typeface="Helvetica" pitchFamily="2" charset="0"/>
            </a:endParaRPr>
          </a:p>
        </p:txBody>
      </p:sp>
      <p:sp>
        <p:nvSpPr>
          <p:cNvPr id="4" name="Platshållare för bildnummer 3">
            <a:extLst>
              <a:ext uri="{FF2B5EF4-FFF2-40B4-BE49-F238E27FC236}">
                <a16:creationId xmlns:a16="http://schemas.microsoft.com/office/drawing/2014/main" id="{3DF10327-FC9A-9D48-B3AD-9F5326DB02F0}"/>
              </a:ext>
            </a:extLst>
          </p:cNvPr>
          <p:cNvSpPr>
            <a:spLocks noGrp="1"/>
          </p:cNvSpPr>
          <p:nvPr>
            <p:ph type="sldNum" sz="quarter" idx="5"/>
          </p:nvPr>
        </p:nvSpPr>
        <p:spPr/>
        <p:txBody>
          <a:bodyPr/>
          <a:lstStyle/>
          <a:p>
            <a:fld id="{3A417291-3101-554B-8389-2AFE84915B4A}" type="slidenum">
              <a:rPr lang="sv-SE" smtClean="0"/>
              <a:t>11</a:t>
            </a:fld>
            <a:endParaRPr lang="sv-SE"/>
          </a:p>
        </p:txBody>
      </p:sp>
    </p:spTree>
    <p:extLst>
      <p:ext uri="{BB962C8B-B14F-4D97-AF65-F5344CB8AC3E}">
        <p14:creationId xmlns:p14="http://schemas.microsoft.com/office/powerpoint/2010/main" val="158172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63B1B-D1F7-0E86-8E9B-3DA3AF4417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215D923-C88C-B206-F94B-048E6BF468B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907BAC0-7831-60EC-5173-EB7CDED7E195}"/>
              </a:ext>
            </a:extLst>
          </p:cNvPr>
          <p:cNvSpPr>
            <a:spLocks noGrp="1"/>
          </p:cNvSpPr>
          <p:nvPr>
            <p:ph type="body" idx="1"/>
          </p:nvPr>
        </p:nvSpPr>
        <p:spPr/>
        <p:txBody>
          <a:bodyPr/>
          <a:lstStyle/>
          <a:p>
            <a:r>
              <a:rPr lang="sv-SE" b="1" dirty="0"/>
              <a:t>VARVET RUNT</a:t>
            </a:r>
          </a:p>
        </p:txBody>
      </p:sp>
      <p:sp>
        <p:nvSpPr>
          <p:cNvPr id="4" name="Platshållare för bildnummer 3">
            <a:extLst>
              <a:ext uri="{FF2B5EF4-FFF2-40B4-BE49-F238E27FC236}">
                <a16:creationId xmlns:a16="http://schemas.microsoft.com/office/drawing/2014/main" id="{1E9E876F-47A6-9DC5-821C-98175F61D2C0}"/>
              </a:ext>
            </a:extLst>
          </p:cNvPr>
          <p:cNvSpPr>
            <a:spLocks noGrp="1"/>
          </p:cNvSpPr>
          <p:nvPr>
            <p:ph type="sldNum" sz="quarter" idx="5"/>
          </p:nvPr>
        </p:nvSpPr>
        <p:spPr/>
        <p:txBody>
          <a:bodyPr/>
          <a:lstStyle/>
          <a:p>
            <a:fld id="{3A417291-3101-554B-8389-2AFE84915B4A}" type="slidenum">
              <a:rPr lang="sv-SE" smtClean="0"/>
              <a:t>12</a:t>
            </a:fld>
            <a:endParaRPr lang="sv-SE"/>
          </a:p>
        </p:txBody>
      </p:sp>
    </p:spTree>
    <p:extLst>
      <p:ext uri="{BB962C8B-B14F-4D97-AF65-F5344CB8AC3E}">
        <p14:creationId xmlns:p14="http://schemas.microsoft.com/office/powerpoint/2010/main" val="1204987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64486-E4C8-A770-1FF9-06157CFE384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AB8D4C-E6D1-A880-4885-A888A9848C7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D4AA2C-43E8-23DE-D11E-756B9035456A}"/>
              </a:ext>
            </a:extLst>
          </p:cNvPr>
          <p:cNvSpPr>
            <a:spLocks noGrp="1"/>
          </p:cNvSpPr>
          <p:nvPr>
            <p:ph type="body" idx="1"/>
          </p:nvPr>
        </p:nvSpPr>
        <p:spPr/>
        <p:txBody>
          <a:bodyPr/>
          <a:lstStyle/>
          <a:p>
            <a:r>
              <a:rPr lang="sv-SE" b="0" i="0" dirty="0">
                <a:solidFill>
                  <a:srgbClr val="000000"/>
                </a:solidFill>
                <a:effectLst/>
                <a:latin typeface="ProximaNova" panose="02000506030000020004" pitchFamily="2" charset="0"/>
              </a:rPr>
              <a:t>Bra skötsel, rätt foderstat och en allsidig och rätt avvägd träning är grundstenar för en frisk och hållbar häst.</a:t>
            </a:r>
          </a:p>
          <a:p>
            <a:r>
              <a:rPr lang="sv-SE" b="0" i="0" dirty="0">
                <a:solidFill>
                  <a:srgbClr val="000000"/>
                </a:solidFill>
                <a:effectLst/>
                <a:latin typeface="ProximaNova" panose="02000506030000020004" pitchFamily="2" charset="0"/>
              </a:rPr>
              <a:t>Om du vill att hästen ska tävla eller prestera så är det bra att veta hur mycket du belastar hästens kropp, hur mycket hästen orkar. </a:t>
            </a:r>
          </a:p>
          <a:p>
            <a:r>
              <a:rPr lang="sv-SE" b="0" i="0" dirty="0">
                <a:solidFill>
                  <a:srgbClr val="000000"/>
                </a:solidFill>
                <a:effectLst/>
                <a:latin typeface="ProximaNova" panose="02000506030000020004" pitchFamily="2" charset="0"/>
              </a:rPr>
              <a:t>Ska den prestera på något annat sätt än den är tränad för, måste kroppen först få en period av uppbyggnad. </a:t>
            </a:r>
          </a:p>
          <a:p>
            <a:r>
              <a:rPr lang="sv-SE" b="0" i="0" dirty="0">
                <a:solidFill>
                  <a:srgbClr val="000000"/>
                </a:solidFill>
                <a:effectLst/>
                <a:latin typeface="ProximaNova" panose="02000506030000020004" pitchFamily="2" charset="0"/>
              </a:rPr>
              <a:t>Du vet ju att du själv orkar mer och får bättre kondition om du tränar mer, och samma sak gäller för hästen.</a:t>
            </a:r>
          </a:p>
          <a:p>
            <a:endParaRPr lang="sv-SE" b="0" i="0" dirty="0">
              <a:solidFill>
                <a:srgbClr val="000000"/>
              </a:solidFill>
              <a:effectLst/>
              <a:latin typeface="ProximaNova" panose="02000506030000020004" pitchFamily="2" charset="0"/>
            </a:endParaRPr>
          </a:p>
          <a:p>
            <a:r>
              <a:rPr lang="sv-SE" b="0" i="0" dirty="0">
                <a:solidFill>
                  <a:srgbClr val="000000"/>
                </a:solidFill>
                <a:effectLst/>
                <a:latin typeface="ProximaNova" panose="02000506030000020004" pitchFamily="2" charset="0"/>
              </a:rPr>
              <a:t>Ju hårdare hästen ska arbeta, desto viktigare är det att du vet hur hårt arbetet faktiskt belastar hästens kropp.</a:t>
            </a:r>
          </a:p>
          <a:p>
            <a:endParaRPr lang="sv-SE" b="0" i="0" dirty="0">
              <a:solidFill>
                <a:srgbClr val="000000"/>
              </a:solidFill>
              <a:effectLst/>
              <a:latin typeface="ProximaNova" panose="02000506030000020004" pitchFamily="2" charset="0"/>
            </a:endParaRPr>
          </a:p>
          <a:p>
            <a:pPr algn="l">
              <a:buNone/>
            </a:pPr>
            <a:r>
              <a:rPr lang="sv-SE" b="1" i="0" u="none" strike="noStrike" dirty="0">
                <a:solidFill>
                  <a:srgbClr val="000000"/>
                </a:solidFill>
                <a:effectLst/>
                <a:latin typeface="ProximaNova" panose="02000506030000020004" pitchFamily="2" charset="0"/>
              </a:rPr>
              <a:t>Vanliga misstag – låt gärna deltagarna få komma med förslag. </a:t>
            </a:r>
          </a:p>
          <a:p>
            <a:pPr algn="l">
              <a:buFont typeface="+mj-lt"/>
              <a:buAutoNum type="arabicPeriod"/>
            </a:pPr>
            <a:r>
              <a:rPr lang="sv-SE" b="0" i="0" dirty="0">
                <a:solidFill>
                  <a:srgbClr val="000000"/>
                </a:solidFill>
                <a:effectLst/>
                <a:latin typeface="ProximaNova" panose="02000506030000020004" pitchFamily="2" charset="0"/>
              </a:rPr>
              <a:t>För snabbt upptrappad träning/arbete, det vill säga att göra för mycket för snabbt. Gör en plan och se till att växla upp träningen successivt. </a:t>
            </a:r>
            <a:br>
              <a:rPr lang="sv-SE" b="0" i="0" dirty="0">
                <a:solidFill>
                  <a:srgbClr val="000000"/>
                </a:solidFill>
                <a:effectLst/>
                <a:latin typeface="ProximaNova" panose="02000506030000020004" pitchFamily="2" charset="0"/>
              </a:rPr>
            </a:b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Brist på kontinuitet. Det betyder att man gör enstaka pass utan uppföljning. Ofta är det en variant på punkt 1, att göra för mycket för snabbt.</a:t>
            </a:r>
            <a:br>
              <a:rPr lang="sv-SE" b="0" i="0" dirty="0">
                <a:solidFill>
                  <a:srgbClr val="000000"/>
                </a:solidFill>
                <a:effectLst/>
                <a:latin typeface="ProximaNova" panose="02000506030000020004" pitchFamily="2" charset="0"/>
              </a:rPr>
            </a:b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För ensidigt arbete. Variera ridningen och arbetet är rätt motmedel. Rid till exempel inte bara i ridhuset dag efter dag, utan se till att variera både underlag och träning. </a:t>
            </a:r>
            <a:br>
              <a:rPr lang="sv-SE" b="0" i="0" dirty="0">
                <a:solidFill>
                  <a:srgbClr val="000000"/>
                </a:solidFill>
                <a:effectLst/>
                <a:latin typeface="ProximaNova" panose="02000506030000020004" pitchFamily="2" charset="0"/>
              </a:rPr>
            </a:b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Brist på vila och återhämtning. En grundläggande faktor i hur kroppen anpassar sig till träning är att ge den vilopauser så att den hinner ”bygga om sig” eller får chans att reparera småskador. Ransonera tävlandet och andra tyngre uppgifter och lägg in planerad vila. Om du inte rider en dag på grund av tidsbrist är det inte planerad vila, utan en variant på punkt 2, brist på kontinuitet.</a:t>
            </a:r>
            <a:br>
              <a:rPr lang="sv-SE" b="0" i="0" dirty="0">
                <a:solidFill>
                  <a:srgbClr val="000000"/>
                </a:solidFill>
                <a:effectLst/>
                <a:latin typeface="ProximaNova" panose="02000506030000020004" pitchFamily="2" charset="0"/>
              </a:rPr>
            </a:b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Plötslig ändring av kraven eller akut händelse som överbelastar kroppen. En variant på punkt 1 om för snabbt ökade krav. En akut händelse kan till exempel vara ett feltramp, men kroppen hos en häst som får varierad träning på varierande underlag kommer att vara bättre förberedd på olika typer av ansträngning.</a:t>
            </a:r>
            <a:br>
              <a:rPr lang="sv-SE" b="0" i="0" dirty="0">
                <a:solidFill>
                  <a:srgbClr val="000000"/>
                </a:solidFill>
                <a:effectLst/>
                <a:latin typeface="ProximaNova" panose="02000506030000020004" pitchFamily="2" charset="0"/>
              </a:rPr>
            </a:b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Individuell svaghet inklusive återfall i tidigare skador. En vanlig riskfaktor för skador är just återfall. Men hästar är också medfött olika starka och tål träning olika bra. Därför är det viktigt att lyssna på hästens signaler samt att visitera (känna igenom) hästen dagligen för att tidigt hitta tecken på skadereaktioner.</a:t>
            </a:r>
            <a:br>
              <a:rPr lang="sv-SE" b="0" i="0" dirty="0">
                <a:solidFill>
                  <a:srgbClr val="000000"/>
                </a:solidFill>
                <a:effectLst/>
                <a:latin typeface="ProximaNova" panose="02000506030000020004" pitchFamily="2" charset="0"/>
              </a:rPr>
            </a:br>
            <a:endParaRPr lang="sv-SE" b="0" i="0" dirty="0">
              <a:solidFill>
                <a:srgbClr val="000000"/>
              </a:solidFill>
              <a:effectLst/>
              <a:latin typeface="ProximaNova" panose="02000506030000020004" pitchFamily="2" charset="0"/>
            </a:endParaRPr>
          </a:p>
          <a:p>
            <a:pPr algn="l">
              <a:buFont typeface="+mj-lt"/>
              <a:buAutoNum type="arabicPeriod"/>
            </a:pPr>
            <a:r>
              <a:rPr lang="sv-SE" b="0" i="0" dirty="0">
                <a:solidFill>
                  <a:srgbClr val="000000"/>
                </a:solidFill>
                <a:effectLst/>
                <a:latin typeface="ProximaNova" panose="02000506030000020004" pitchFamily="2" charset="0"/>
              </a:rPr>
              <a:t>Kombination av hårt och mycket arbete (volym och intensitet). Den kanske största utmaningen i träning är att hitta rätt balans i kraven. Ju högre nivå man kommer upp på, desto mindre blir det spannet. Se därför till att hästen inte drabbas av brist på vila och återhämtning, se punkt 4. </a:t>
            </a:r>
          </a:p>
          <a:p>
            <a:endParaRPr lang="sv-SE" b="0" i="0" dirty="0">
              <a:solidFill>
                <a:srgbClr val="000000"/>
              </a:solidFill>
              <a:effectLst/>
              <a:latin typeface="ProximaNova" panose="02000506030000020004" pitchFamily="2" charset="0"/>
            </a:endParaRPr>
          </a:p>
          <a:p>
            <a:endParaRPr lang="sv-SE" dirty="0"/>
          </a:p>
        </p:txBody>
      </p:sp>
      <p:sp>
        <p:nvSpPr>
          <p:cNvPr id="4" name="Platshållare för bildnummer 3">
            <a:extLst>
              <a:ext uri="{FF2B5EF4-FFF2-40B4-BE49-F238E27FC236}">
                <a16:creationId xmlns:a16="http://schemas.microsoft.com/office/drawing/2014/main" id="{F6F47B20-6596-01C6-80D0-FFD6F9DFF95D}"/>
              </a:ext>
            </a:extLst>
          </p:cNvPr>
          <p:cNvSpPr>
            <a:spLocks noGrp="1"/>
          </p:cNvSpPr>
          <p:nvPr>
            <p:ph type="sldNum" sz="quarter" idx="5"/>
          </p:nvPr>
        </p:nvSpPr>
        <p:spPr/>
        <p:txBody>
          <a:bodyPr/>
          <a:lstStyle/>
          <a:p>
            <a:fld id="{3A417291-3101-554B-8389-2AFE84915B4A}" type="slidenum">
              <a:rPr lang="sv-SE" smtClean="0"/>
              <a:t>13</a:t>
            </a:fld>
            <a:endParaRPr lang="sv-SE"/>
          </a:p>
        </p:txBody>
      </p:sp>
    </p:spTree>
    <p:extLst>
      <p:ext uri="{BB962C8B-B14F-4D97-AF65-F5344CB8AC3E}">
        <p14:creationId xmlns:p14="http://schemas.microsoft.com/office/powerpoint/2010/main" val="1104426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06E1-37E0-CC9A-34F4-185C29EDCA1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DA2D1D-C284-7E0D-8F76-0305EC56721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3ACAFE6-0DC0-7181-D136-C337CFBF5421}"/>
              </a:ext>
            </a:extLst>
          </p:cNvPr>
          <p:cNvSpPr>
            <a:spLocks noGrp="1"/>
          </p:cNvSpPr>
          <p:nvPr>
            <p:ph type="body" idx="1"/>
          </p:nvPr>
        </p:nvSpPr>
        <p:spPr/>
        <p:txBody>
          <a:bodyPr/>
          <a:lstStyle/>
          <a:p>
            <a:r>
              <a:rPr lang="sv-SE" b="0" i="0" dirty="0">
                <a:solidFill>
                  <a:srgbClr val="000000"/>
                </a:solidFill>
                <a:effectLst/>
                <a:latin typeface="ProximaNova" panose="02000506030000020004" pitchFamily="2" charset="0"/>
              </a:rPr>
              <a:t>För att kontrollera att hästen mår som den ska, görs en daglig visitering. Steg för steg kollar du att hästen verkar må bra. Har du koll på vad du ska titta på? </a:t>
            </a:r>
          </a:p>
          <a:p>
            <a:r>
              <a:rPr lang="sv-SE" b="0" i="0" dirty="0">
                <a:solidFill>
                  <a:srgbClr val="000000"/>
                </a:solidFill>
                <a:effectLst/>
                <a:latin typeface="ProximaNova" panose="02000506030000020004" pitchFamily="2" charset="0"/>
              </a:rPr>
              <a:t>Ju bättre du känner din häst, desto lättare kan du upptäcka små avvikelser och undvika att de växer till stora problem. </a:t>
            </a:r>
          </a:p>
          <a:p>
            <a:r>
              <a:rPr lang="sv-SE" b="0" i="0" dirty="0">
                <a:solidFill>
                  <a:srgbClr val="000000"/>
                </a:solidFill>
                <a:effectLst/>
                <a:latin typeface="ProximaNova" panose="02000506030000020004" pitchFamily="2" charset="0"/>
              </a:rPr>
              <a:t>Rykten är ett perfekt tillfälle att undersöka hur hästen mår. Visitera hästen varje dag för att undersöka hur den mår. </a:t>
            </a:r>
          </a:p>
          <a:p>
            <a:endParaRPr lang="sv-SE" sz="1200" b="0" i="0" dirty="0">
              <a:solidFill>
                <a:srgbClr val="000000"/>
              </a:solidFill>
              <a:effectLst/>
              <a:latin typeface="ProximaNova" panose="02000506030000020004" pitchFamily="2" charset="0"/>
            </a:endParaRPr>
          </a:p>
          <a:p>
            <a:r>
              <a:rPr lang="sv-SE" sz="1200" b="0" i="0" dirty="0">
                <a:solidFill>
                  <a:srgbClr val="000000"/>
                </a:solidFill>
                <a:effectLst/>
                <a:latin typeface="ProximaNova" panose="02000506030000020004" pitchFamily="2" charset="0"/>
              </a:rPr>
              <a:t>Skriv gärna ut checklistan, och låt deltagarna dela upp sig parvis, alternativt i grupper om tre, och visitera ett par hästar: </a:t>
            </a:r>
          </a:p>
          <a:p>
            <a:endParaRPr lang="sv-SE" sz="1200" b="0" i="0" dirty="0">
              <a:solidFill>
                <a:srgbClr val="000000"/>
              </a:solidFill>
              <a:effectLst/>
              <a:latin typeface="ProximaNova" panose="02000506030000020004" pitchFamily="2" charset="0"/>
            </a:endParaRPr>
          </a:p>
          <a:p>
            <a:r>
              <a:rPr lang="sv-SE" sz="1200" b="0" i="0" dirty="0" err="1">
                <a:solidFill>
                  <a:srgbClr val="000000"/>
                </a:solidFill>
                <a:effectLst/>
                <a:latin typeface="ProximaNova" panose="02000506030000020004" pitchFamily="2" charset="0"/>
              </a:rPr>
              <a:t>https</a:t>
            </a:r>
            <a:r>
              <a:rPr lang="sv-SE" sz="1200" b="0" i="0" dirty="0">
                <a:solidFill>
                  <a:srgbClr val="000000"/>
                </a:solidFill>
                <a:effectLst/>
                <a:latin typeface="ProximaNova" panose="02000506030000020004" pitchFamily="2" charset="0"/>
              </a:rPr>
              <a:t>://</a:t>
            </a:r>
            <a:r>
              <a:rPr lang="sv-SE" sz="1200" b="0" i="0" dirty="0" err="1">
                <a:solidFill>
                  <a:srgbClr val="000000"/>
                </a:solidFill>
                <a:effectLst/>
                <a:latin typeface="ProximaNova" panose="02000506030000020004" pitchFamily="2" charset="0"/>
              </a:rPr>
              <a:t>utbildning.sisuforlag.se</a:t>
            </a:r>
            <a:r>
              <a:rPr lang="sv-SE" sz="1200" b="0" i="0" dirty="0">
                <a:solidFill>
                  <a:srgbClr val="000000"/>
                </a:solidFill>
                <a:effectLst/>
                <a:latin typeface="ProximaNova" panose="02000506030000020004" pitchFamily="2" charset="0"/>
              </a:rPr>
              <a:t>/globalassets/ridsport/publik/hastkunskap/</a:t>
            </a:r>
            <a:r>
              <a:rPr lang="sv-SE" sz="1200" b="0" i="0" dirty="0" err="1">
                <a:solidFill>
                  <a:srgbClr val="000000"/>
                </a:solidFill>
                <a:effectLst/>
                <a:latin typeface="ProximaNova" panose="02000506030000020004" pitchFamily="2" charset="0"/>
              </a:rPr>
              <a:t>pdfer</a:t>
            </a:r>
            <a:r>
              <a:rPr lang="sv-SE" sz="1200" b="0" i="0" dirty="0">
                <a:solidFill>
                  <a:srgbClr val="000000"/>
                </a:solidFill>
                <a:effectLst/>
                <a:latin typeface="ProximaNova" panose="02000506030000020004" pitchFamily="2" charset="0"/>
              </a:rPr>
              <a:t>/pdf-hastkunskapssajten_del2_visitering.pdf</a:t>
            </a:r>
          </a:p>
          <a:p>
            <a:endParaRPr lang="sv-SE" sz="1200" b="0" i="0" dirty="0">
              <a:solidFill>
                <a:srgbClr val="000000"/>
              </a:solidFill>
              <a:effectLst/>
              <a:latin typeface="ProximaNova" panose="02000506030000020004" pitchFamily="2" charset="0"/>
            </a:endParaRPr>
          </a:p>
          <a:p>
            <a:endParaRPr lang="sv-SE" sz="1200" b="0" i="0" dirty="0">
              <a:solidFill>
                <a:srgbClr val="000000"/>
              </a:solidFill>
              <a:effectLst/>
              <a:latin typeface="ProximaNova" panose="02000506030000020004" pitchFamily="2" charset="0"/>
            </a:endParaRPr>
          </a:p>
          <a:p>
            <a:endParaRPr lang="sv-SE" sz="1200" dirty="0">
              <a:solidFill>
                <a:schemeClr val="tx1"/>
              </a:solidFill>
            </a:endParaRPr>
          </a:p>
        </p:txBody>
      </p:sp>
      <p:sp>
        <p:nvSpPr>
          <p:cNvPr id="4" name="Platshållare för bildnummer 3">
            <a:extLst>
              <a:ext uri="{FF2B5EF4-FFF2-40B4-BE49-F238E27FC236}">
                <a16:creationId xmlns:a16="http://schemas.microsoft.com/office/drawing/2014/main" id="{E285E544-59E3-BC18-FC85-157FF90CFB69}"/>
              </a:ext>
            </a:extLst>
          </p:cNvPr>
          <p:cNvSpPr>
            <a:spLocks noGrp="1"/>
          </p:cNvSpPr>
          <p:nvPr>
            <p:ph type="sldNum" sz="quarter" idx="5"/>
          </p:nvPr>
        </p:nvSpPr>
        <p:spPr/>
        <p:txBody>
          <a:bodyPr/>
          <a:lstStyle/>
          <a:p>
            <a:fld id="{3A417291-3101-554B-8389-2AFE84915B4A}" type="slidenum">
              <a:rPr lang="sv-SE" smtClean="0"/>
              <a:t>14</a:t>
            </a:fld>
            <a:endParaRPr lang="sv-SE"/>
          </a:p>
        </p:txBody>
      </p:sp>
    </p:spTree>
    <p:extLst>
      <p:ext uri="{BB962C8B-B14F-4D97-AF65-F5344CB8AC3E}">
        <p14:creationId xmlns:p14="http://schemas.microsoft.com/office/powerpoint/2010/main" val="2012997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3293A-E086-D7D6-D65D-A6EB7C7672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B16177-7436-EFA5-0BF4-44073C186D9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326250-402F-BAF0-2DD8-172ED9F097D0}"/>
              </a:ext>
            </a:extLst>
          </p:cNvPr>
          <p:cNvSpPr>
            <a:spLocks noGrp="1"/>
          </p:cNvSpPr>
          <p:nvPr>
            <p:ph type="body" idx="1"/>
          </p:nvPr>
        </p:nvSpPr>
        <p:spPr/>
        <p:txBody>
          <a:bodyPr/>
          <a:lstStyle/>
          <a:p>
            <a:r>
              <a:rPr lang="sv-SE" dirty="0"/>
              <a:t>Ut och gå. </a:t>
            </a:r>
          </a:p>
          <a:p>
            <a:r>
              <a:rPr lang="sv-SE" dirty="0"/>
              <a:t>Är det så att hästar ska plockas in från hagen? I så fall kan det även fungera som promenad </a:t>
            </a:r>
            <a:r>
              <a:rPr lang="sv-SE" dirty="0">
                <a:sym typeface="Wingdings" pitchFamily="2" charset="2"/>
              </a:rPr>
              <a:t> </a:t>
            </a:r>
          </a:p>
          <a:p>
            <a:endParaRPr lang="sv-SE" dirty="0">
              <a:sym typeface="Wingdings" pitchFamily="2" charset="2"/>
            </a:endParaRPr>
          </a:p>
          <a:p>
            <a:r>
              <a:rPr lang="sv-SE" dirty="0">
                <a:sym typeface="Wingdings" pitchFamily="2" charset="2"/>
              </a:rPr>
              <a:t>Samlas för träning. </a:t>
            </a:r>
          </a:p>
          <a:p>
            <a:r>
              <a:rPr lang="sv-SE" dirty="0">
                <a:sym typeface="Wingdings" pitchFamily="2" charset="2"/>
              </a:rPr>
              <a:t>Träningen ska gå att genomföra någonstans på anläggningen. </a:t>
            </a:r>
          </a:p>
          <a:p>
            <a:r>
              <a:rPr lang="sv-SE" dirty="0">
                <a:sym typeface="Wingdings" pitchFamily="2" charset="2"/>
              </a:rPr>
              <a:t>Antingen tränar ni med stöd av en film, alternativt om det finns någon lokal förening som vill och kan komma förbi och göra träningen med gänget? </a:t>
            </a:r>
          </a:p>
          <a:p>
            <a:r>
              <a:rPr lang="sv-SE" b="0" i="0" dirty="0">
                <a:solidFill>
                  <a:srgbClr val="3B3B3B"/>
                </a:solidFill>
                <a:effectLst/>
                <a:latin typeface="Metric"/>
              </a:rPr>
              <a:t>Vid avsuttna aktiviteter kan det vara en fördel att samarbeta med andra, exempelvis RF Sisu-distrikt, </a:t>
            </a:r>
            <a:r>
              <a:rPr lang="sv-SE" b="0" i="0" dirty="0" err="1">
                <a:solidFill>
                  <a:srgbClr val="3B3B3B"/>
                </a:solidFill>
                <a:effectLst/>
                <a:latin typeface="Metric"/>
              </a:rPr>
              <a:t>Friskis&amp;Svettis</a:t>
            </a:r>
            <a:r>
              <a:rPr lang="sv-SE" b="0" i="0" dirty="0">
                <a:solidFill>
                  <a:srgbClr val="3B3B3B"/>
                </a:solidFill>
                <a:effectLst/>
                <a:latin typeface="Metric"/>
              </a:rPr>
              <a:t>, PRO m fl.</a:t>
            </a:r>
          </a:p>
          <a:p>
            <a:pPr algn="l">
              <a:buFont typeface="Arial" panose="020B0604020202020204" pitchFamily="34" charset="0"/>
              <a:buChar char="•"/>
            </a:pPr>
            <a:r>
              <a:rPr lang="sv-SE" b="1" i="0" u="none" strike="noStrike" dirty="0">
                <a:solidFill>
                  <a:srgbClr val="8F3342"/>
                </a:solidFill>
                <a:effectLst/>
                <a:latin typeface="Metric"/>
                <a:hlinkClick r:id="rId3"/>
              </a:rPr>
              <a:t>Friskis&amp;Svettis - seniorer</a:t>
            </a:r>
            <a:r>
              <a:rPr lang="sv-SE" b="1" i="0" u="none" strike="noStrike" dirty="0">
                <a:solidFill>
                  <a:srgbClr val="3B3B3B"/>
                </a:solidFill>
                <a:effectLst/>
                <a:latin typeface="Metric"/>
                <a:hlinkClick r:id="rId3"/>
              </a:rPr>
              <a:t>Länk till annan webbplats, öppnas i nytt fönster.</a:t>
            </a:r>
            <a:endParaRPr lang="sv-SE" b="1" i="0" dirty="0">
              <a:solidFill>
                <a:srgbClr val="3B3B3B"/>
              </a:solidFill>
              <a:effectLst/>
              <a:latin typeface="Metric"/>
            </a:endParaRPr>
          </a:p>
          <a:p>
            <a:pPr algn="l">
              <a:buFont typeface="Arial" panose="020B0604020202020204" pitchFamily="34" charset="0"/>
              <a:buChar char="•"/>
            </a:pPr>
            <a:r>
              <a:rPr lang="sv-SE" b="1" i="0" u="none" strike="noStrike" dirty="0">
                <a:solidFill>
                  <a:srgbClr val="8F3342"/>
                </a:solidFill>
                <a:effectLst/>
                <a:latin typeface="Metric"/>
                <a:hlinkClick r:id="rId4"/>
              </a:rPr>
              <a:t>Gymnastik - gruppträning</a:t>
            </a:r>
            <a:r>
              <a:rPr lang="sv-SE" b="1" i="0" u="none" strike="noStrike" dirty="0">
                <a:solidFill>
                  <a:srgbClr val="3B3B3B"/>
                </a:solidFill>
                <a:effectLst/>
                <a:latin typeface="Metric"/>
                <a:hlinkClick r:id="rId4"/>
              </a:rPr>
              <a:t>Länk till annan webbplats, öppnas i nytt fönster.</a:t>
            </a:r>
            <a:endParaRPr lang="sv-SE" b="1" i="0" dirty="0">
              <a:solidFill>
                <a:srgbClr val="3B3B3B"/>
              </a:solidFill>
              <a:effectLst/>
              <a:latin typeface="Metric"/>
            </a:endParaRPr>
          </a:p>
          <a:p>
            <a:pPr algn="l">
              <a:buFont typeface="Arial" panose="020B0604020202020204" pitchFamily="34" charset="0"/>
              <a:buChar char="•"/>
            </a:pPr>
            <a:r>
              <a:rPr lang="sv-SE" b="1" i="0" u="none" strike="noStrike" dirty="0">
                <a:solidFill>
                  <a:srgbClr val="8F3342"/>
                </a:solidFill>
                <a:effectLst/>
                <a:latin typeface="Metric"/>
                <a:hlinkClick r:id="rId5"/>
              </a:rPr>
              <a:t>Judo - fallteknik</a:t>
            </a:r>
            <a:r>
              <a:rPr lang="sv-SE" b="1" i="0" u="none" strike="noStrike" dirty="0">
                <a:solidFill>
                  <a:srgbClr val="3B3B3B"/>
                </a:solidFill>
                <a:effectLst/>
                <a:latin typeface="Metric"/>
                <a:hlinkClick r:id="rId5"/>
              </a:rPr>
              <a:t>Länk till annan webbplats, öppnas i nytt fönster.</a:t>
            </a:r>
            <a:endParaRPr lang="sv-SE" b="1" i="0" dirty="0">
              <a:solidFill>
                <a:srgbClr val="3B3B3B"/>
              </a:solidFill>
              <a:effectLst/>
              <a:latin typeface="Metric"/>
            </a:endParaRPr>
          </a:p>
          <a:p>
            <a:pPr algn="l">
              <a:buFont typeface="Arial" panose="020B0604020202020204" pitchFamily="34" charset="0"/>
              <a:buChar char="•"/>
            </a:pPr>
            <a:r>
              <a:rPr lang="sv-SE" b="1" i="0" u="none" strike="noStrike" dirty="0">
                <a:solidFill>
                  <a:srgbClr val="8F3342"/>
                </a:solidFill>
                <a:effectLst/>
                <a:latin typeface="Metric"/>
                <a:hlinkClick r:id="rId6"/>
              </a:rPr>
              <a:t>Korpen - aktiv senior</a:t>
            </a:r>
            <a:r>
              <a:rPr lang="sv-SE" b="1" i="0" u="none" strike="noStrike" dirty="0">
                <a:solidFill>
                  <a:srgbClr val="3B3B3B"/>
                </a:solidFill>
                <a:effectLst/>
                <a:latin typeface="Metric"/>
                <a:hlinkClick r:id="rId6"/>
              </a:rPr>
              <a:t>Länk till annan webbplats, öppnas i nytt fönster.</a:t>
            </a:r>
            <a:endParaRPr lang="sv-SE" b="1" i="0" dirty="0">
              <a:solidFill>
                <a:srgbClr val="3B3B3B"/>
              </a:solidFill>
              <a:effectLst/>
              <a:latin typeface="Metric"/>
            </a:endParaRPr>
          </a:p>
          <a:p>
            <a:pPr algn="l">
              <a:buFont typeface="Arial" panose="020B0604020202020204" pitchFamily="34" charset="0"/>
              <a:buChar char="•"/>
            </a:pPr>
            <a:r>
              <a:rPr lang="sv-SE" b="1" i="0" u="none" strike="noStrike" dirty="0">
                <a:solidFill>
                  <a:srgbClr val="8F3342"/>
                </a:solidFill>
                <a:effectLst/>
                <a:latin typeface="Metric"/>
                <a:hlinkClick r:id="rId7"/>
              </a:rPr>
              <a:t>Friidrott - veteranfriidrott</a:t>
            </a:r>
            <a:r>
              <a:rPr lang="sv-SE" b="1" i="0" u="none" strike="noStrike" dirty="0">
                <a:solidFill>
                  <a:srgbClr val="3B3B3B"/>
                </a:solidFill>
                <a:effectLst/>
                <a:latin typeface="Metric"/>
                <a:hlinkClick r:id="rId7"/>
              </a:rPr>
              <a:t>Länk till annan webbplats, öppnas i nytt fönster.</a:t>
            </a:r>
            <a:endParaRPr lang="sv-SE" b="1" i="0" dirty="0">
              <a:solidFill>
                <a:srgbClr val="3B3B3B"/>
              </a:solidFill>
              <a:effectLst/>
              <a:latin typeface="Metric"/>
            </a:endParaRPr>
          </a:p>
          <a:p>
            <a:pPr algn="l">
              <a:buFont typeface="Arial" panose="020B0604020202020204" pitchFamily="34" charset="0"/>
              <a:buChar char="•"/>
            </a:pPr>
            <a:r>
              <a:rPr lang="sv-SE" b="1" i="0" u="none" strike="noStrike" dirty="0">
                <a:solidFill>
                  <a:srgbClr val="8F3342"/>
                </a:solidFill>
                <a:effectLst/>
                <a:latin typeface="Metric"/>
                <a:hlinkClick r:id="rId8"/>
              </a:rPr>
              <a:t>Pensionärernas Riksorganisation</a:t>
            </a:r>
            <a:r>
              <a:rPr lang="sv-SE" b="1" i="0" u="none" strike="noStrike" dirty="0">
                <a:solidFill>
                  <a:srgbClr val="3B3B3B"/>
                </a:solidFill>
                <a:effectLst/>
                <a:latin typeface="Metric"/>
                <a:hlinkClick r:id="rId8"/>
              </a:rPr>
              <a:t>Länk till annan webbplats, öppnas i nytt fönster.</a:t>
            </a:r>
            <a:endParaRPr lang="sv-SE" b="1" i="0" dirty="0">
              <a:solidFill>
                <a:srgbClr val="3B3B3B"/>
              </a:solidFill>
              <a:effectLst/>
              <a:latin typeface="Metric"/>
            </a:endParaRPr>
          </a:p>
          <a:p>
            <a:pPr algn="l">
              <a:buFont typeface="Arial" panose="020B0604020202020204" pitchFamily="34" charset="0"/>
              <a:buChar char="•"/>
            </a:pPr>
            <a:r>
              <a:rPr lang="sv-SE" b="1" i="0" u="none" strike="noStrike" dirty="0">
                <a:solidFill>
                  <a:srgbClr val="8F3342"/>
                </a:solidFill>
                <a:effectLst/>
                <a:latin typeface="Metric"/>
                <a:hlinkClick r:id="rId9"/>
              </a:rPr>
              <a:t>SPF Seniorerna</a:t>
            </a:r>
            <a:endParaRPr lang="sv-SE" b="1" i="0" dirty="0">
              <a:solidFill>
                <a:srgbClr val="3B3B3B"/>
              </a:solidFill>
              <a:effectLst/>
              <a:latin typeface="Metric"/>
            </a:endParaRPr>
          </a:p>
          <a:p>
            <a:endParaRPr lang="sv-SE" dirty="0">
              <a:sym typeface="Wingdings" pitchFamily="2" charset="2"/>
            </a:endParaRPr>
          </a:p>
          <a:p>
            <a:endParaRPr lang="sv-SE" dirty="0">
              <a:sym typeface="Wingdings" pitchFamily="2" charset="2"/>
            </a:endParaRPr>
          </a:p>
          <a:p>
            <a:r>
              <a:rPr lang="sv-SE" dirty="0">
                <a:sym typeface="Wingdings" pitchFamily="2" charset="2"/>
              </a:rPr>
              <a:t>Avrunda. </a:t>
            </a:r>
            <a:r>
              <a:rPr lang="sv-SE" b="1" dirty="0"/>
              <a:t>Motsvarade dagen dina förväntningar?  </a:t>
            </a:r>
            <a:endParaRPr lang="sv-SE" dirty="0">
              <a:sym typeface="Wingdings" pitchFamily="2" charset="2"/>
            </a:endParaRPr>
          </a:p>
          <a:p>
            <a:r>
              <a:rPr lang="sv-SE" dirty="0">
                <a:sym typeface="Wingdings" pitchFamily="2" charset="2"/>
              </a:rPr>
              <a:t>Man vill kanske gå hem och duscha efter träningspasset, så låt det vara det sista för dagen. </a:t>
            </a:r>
          </a:p>
          <a:p>
            <a:r>
              <a:rPr lang="sv-SE" dirty="0">
                <a:sym typeface="Wingdings" pitchFamily="2" charset="2"/>
              </a:rPr>
              <a:t>Ha gärna någon frukt eller så som deltagarna kan få innan de går hem. </a:t>
            </a:r>
          </a:p>
          <a:p>
            <a:endParaRPr lang="sv-SE" b="1" dirty="0"/>
          </a:p>
          <a:p>
            <a:endParaRPr lang="sv-SE" dirty="0"/>
          </a:p>
        </p:txBody>
      </p:sp>
      <p:sp>
        <p:nvSpPr>
          <p:cNvPr id="4" name="Platshållare för bildnummer 3">
            <a:extLst>
              <a:ext uri="{FF2B5EF4-FFF2-40B4-BE49-F238E27FC236}">
                <a16:creationId xmlns:a16="http://schemas.microsoft.com/office/drawing/2014/main" id="{D9DC5717-9748-5670-22DB-AFB050BCAC91}"/>
              </a:ext>
            </a:extLst>
          </p:cNvPr>
          <p:cNvSpPr>
            <a:spLocks noGrp="1"/>
          </p:cNvSpPr>
          <p:nvPr>
            <p:ph type="sldNum" sz="quarter" idx="5"/>
          </p:nvPr>
        </p:nvSpPr>
        <p:spPr/>
        <p:txBody>
          <a:bodyPr/>
          <a:lstStyle/>
          <a:p>
            <a:fld id="{3A417291-3101-554B-8389-2AFE84915B4A}" type="slidenum">
              <a:rPr lang="sv-SE" smtClean="0"/>
              <a:t>15</a:t>
            </a:fld>
            <a:endParaRPr lang="sv-SE"/>
          </a:p>
        </p:txBody>
      </p:sp>
    </p:spTree>
    <p:extLst>
      <p:ext uri="{BB962C8B-B14F-4D97-AF65-F5344CB8AC3E}">
        <p14:creationId xmlns:p14="http://schemas.microsoft.com/office/powerpoint/2010/main" val="1625154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2411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76963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a:t>Klicka här för att ändra mall för rubrikformat</a:t>
            </a:r>
            <a:endParaRPr lang="sv-SE" dirty="0"/>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295650"/>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2038587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a:t>Klicka här för att ändra mall för rubrikformat</a:t>
            </a:r>
            <a:endParaRPr lang="sv-SE" dirty="0"/>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27402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163214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35631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Tree>
    <p:extLst>
      <p:ext uri="{BB962C8B-B14F-4D97-AF65-F5344CB8AC3E}">
        <p14:creationId xmlns:p14="http://schemas.microsoft.com/office/powerpoint/2010/main" val="418397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a:t>Klicka här för att ändra mall för rubrikformat</a:t>
            </a:r>
            <a:endParaRPr lang="sv-SE" dirty="0"/>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04104" cy="618134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292309"/>
          </a:xfrm>
        </p:spPr>
        <p:txBody>
          <a:bodyPr>
            <a:normAutofit/>
          </a:bodyPr>
          <a:lstStyle>
            <a:lvl1pPr>
              <a:defRPr sz="1600"/>
            </a:lvl1pPr>
            <a:lvl2pPr>
              <a:defRPr sz="2000"/>
            </a:lvl2pPr>
            <a:lvl3pPr>
              <a:defRPr sz="2000"/>
            </a:lvl3pPr>
            <a:lvl4pPr>
              <a:defRPr sz="2000"/>
            </a:lvl4pPr>
            <a:lvl5pPr>
              <a:defRPr sz="2000"/>
            </a:lvl5pPr>
          </a:lstStyle>
          <a:p>
            <a:pPr lvl="0"/>
            <a:r>
              <a:rPr lang="sv-SE"/>
              <a:t>Klicka här för att ändra format på bakgrundstexten</a:t>
            </a:r>
          </a:p>
        </p:txBody>
      </p:sp>
    </p:spTree>
    <p:extLst>
      <p:ext uri="{BB962C8B-B14F-4D97-AF65-F5344CB8AC3E}">
        <p14:creationId xmlns:p14="http://schemas.microsoft.com/office/powerpoint/2010/main" val="253337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3" name="Rubrik 1">
            <a:extLst>
              <a:ext uri="{FF2B5EF4-FFF2-40B4-BE49-F238E27FC236}">
                <a16:creationId xmlns:a16="http://schemas.microsoft.com/office/drawing/2014/main" id="{677AA833-0208-3AD6-091A-0B38BABFCDCC}"/>
              </a:ext>
            </a:extLst>
          </p:cNvPr>
          <p:cNvSpPr>
            <a:spLocks noGrp="1"/>
          </p:cNvSpPr>
          <p:nvPr>
            <p:ph type="title" hasCustomPrompt="1"/>
          </p:nvPr>
        </p:nvSpPr>
        <p:spPr>
          <a:xfrm>
            <a:off x="1044995" y="1510538"/>
            <a:ext cx="8434754" cy="1215781"/>
          </a:xfrm>
          <a:prstGeom prst="rect">
            <a:avLst/>
          </a:prstGeom>
        </p:spPr>
        <p:txBody>
          <a:bodyPr/>
          <a:lstStyle/>
          <a:p>
            <a:r>
              <a:rPr lang="sv-SE" dirty="0"/>
              <a:t>Klicka här för att ändra mall för </a:t>
            </a:r>
            <a:r>
              <a:rPr lang="sv-SE" dirty="0" err="1"/>
              <a:t>rubrikformatik</a:t>
            </a:r>
            <a:endParaRPr lang="sv-SE" dirty="0"/>
          </a:p>
        </p:txBody>
      </p:sp>
    </p:spTree>
    <p:extLst>
      <p:ext uri="{BB962C8B-B14F-4D97-AF65-F5344CB8AC3E}">
        <p14:creationId xmlns:p14="http://schemas.microsoft.com/office/powerpoint/2010/main" val="636708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9144000" cy="2387600"/>
          </a:xfrm>
          <a:prstGeom prst="rect">
            <a:avLst/>
          </a:prstGeo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3948039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1" name="Platshållare för rubrik 1">
            <a:extLst>
              <a:ext uri="{FF2B5EF4-FFF2-40B4-BE49-F238E27FC236}">
                <a16:creationId xmlns:a16="http://schemas.microsoft.com/office/drawing/2014/main" id="{25AFDD2A-9957-3DA3-566B-9408EAF28944}"/>
              </a:ext>
            </a:extLst>
          </p:cNvPr>
          <p:cNvSpPr>
            <a:spLocks noGrp="1"/>
          </p:cNvSpPr>
          <p:nvPr>
            <p:ph type="title"/>
          </p:nvPr>
        </p:nvSpPr>
        <p:spPr>
          <a:xfrm>
            <a:off x="612648" y="666242"/>
            <a:ext cx="967435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12" name="Platshållare för text 2">
            <a:extLst>
              <a:ext uri="{FF2B5EF4-FFF2-40B4-BE49-F238E27FC236}">
                <a16:creationId xmlns:a16="http://schemas.microsoft.com/office/drawing/2014/main" id="{9A132DD9-5475-E7A7-D862-958332A6ADD2}"/>
              </a:ext>
            </a:extLst>
          </p:cNvPr>
          <p:cNvSpPr>
            <a:spLocks noGrp="1"/>
          </p:cNvSpPr>
          <p:nvPr>
            <p:ph idx="1" hasCustomPrompt="1"/>
          </p:nvPr>
        </p:nvSpPr>
        <p:spPr>
          <a:xfrm>
            <a:off x="612648" y="2190750"/>
            <a:ext cx="9674352" cy="3835146"/>
          </a:xfrm>
          <a:prstGeom prst="rect">
            <a:avLst/>
          </a:prstGeom>
        </p:spPr>
        <p:txBody>
          <a:bodyPr vert="horz" lIns="91440" tIns="45720" rIns="91440" bIns="45720" rtlCol="0">
            <a:normAutofit/>
          </a:bodyPr>
          <a:lstStyle/>
          <a:p>
            <a:pPr lvl="0"/>
            <a:r>
              <a:rPr lang="sv-SE" dirty="0"/>
              <a:t> Klicka här för att ändra format på bakgrundstexten</a:t>
            </a:r>
          </a:p>
        </p:txBody>
      </p:sp>
    </p:spTree>
    <p:extLst>
      <p:ext uri="{BB962C8B-B14F-4D97-AF65-F5344CB8AC3E}">
        <p14:creationId xmlns:p14="http://schemas.microsoft.com/office/powerpoint/2010/main" val="182741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624757" y="612179"/>
            <a:ext cx="9707963" cy="1362925"/>
          </a:xfrm>
          <a:prstGeom prst="rect">
            <a:avLst/>
          </a:prstGeo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633901" y="2221523"/>
            <a:ext cx="9707963" cy="379522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61729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5885688" y="2221523"/>
            <a:ext cx="4620769" cy="3941533"/>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59562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5885689" y="621323"/>
            <a:ext cx="4620768" cy="1600200"/>
          </a:xfrm>
          <a:prstGeom prst="rect">
            <a:avLst/>
          </a:prstGeom>
        </p:spPr>
        <p:txBody>
          <a:bodyPr anchor="b"/>
          <a:lstStyle>
            <a:lvl1pPr>
              <a:defRPr sz="3200"/>
            </a:lvl1pPr>
          </a:lstStyle>
          <a:p>
            <a:r>
              <a:rPr lang="sv-SE" dirty="0"/>
              <a:t>Klicka här för att ändra mall för rubrikformat</a:t>
            </a:r>
          </a:p>
        </p:txBody>
      </p:sp>
      <p:sp>
        <p:nvSpPr>
          <p:cNvPr id="3" name="Platshållare för bild 2">
            <a:extLst>
              <a:ext uri="{FF2B5EF4-FFF2-40B4-BE49-F238E27FC236}">
                <a16:creationId xmlns:a16="http://schemas.microsoft.com/office/drawing/2014/main" id="{00013CBB-99FF-F64B-EF3A-C64EA65CBA79}"/>
              </a:ext>
            </a:extLst>
          </p:cNvPr>
          <p:cNvSpPr>
            <a:spLocks noGrp="1"/>
          </p:cNvSpPr>
          <p:nvPr>
            <p:ph type="pic" idx="1"/>
          </p:nvPr>
        </p:nvSpPr>
        <p:spPr>
          <a:xfrm>
            <a:off x="0" y="0"/>
            <a:ext cx="546209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5" name="Platshållare för innehåll 2">
            <a:extLst>
              <a:ext uri="{FF2B5EF4-FFF2-40B4-BE49-F238E27FC236}">
                <a16:creationId xmlns:a16="http://schemas.microsoft.com/office/drawing/2014/main" id="{6253C7B7-B951-BB96-2145-87986A0EEB26}"/>
              </a:ext>
            </a:extLst>
          </p:cNvPr>
          <p:cNvSpPr>
            <a:spLocks noGrp="1"/>
          </p:cNvSpPr>
          <p:nvPr>
            <p:ph idx="10"/>
          </p:nvPr>
        </p:nvSpPr>
        <p:spPr>
          <a:xfrm>
            <a:off x="5885687" y="2221523"/>
            <a:ext cx="4620768" cy="3941533"/>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Tree>
    <p:extLst>
      <p:ext uri="{BB962C8B-B14F-4D97-AF65-F5344CB8AC3E}">
        <p14:creationId xmlns:p14="http://schemas.microsoft.com/office/powerpoint/2010/main" val="4055120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Rubrikbild">
    <p:spTree>
      <p:nvGrpSpPr>
        <p:cNvPr id="1" name=""/>
        <p:cNvGrpSpPr/>
        <p:nvPr/>
      </p:nvGrpSpPr>
      <p:grpSpPr>
        <a:xfrm>
          <a:off x="0" y="0"/>
          <a:ext cx="0" cy="0"/>
          <a:chOff x="0" y="0"/>
          <a:chExt cx="0" cy="0"/>
        </a:xfrm>
      </p:grpSpPr>
      <p:sp>
        <p:nvSpPr>
          <p:cNvPr id="2" name="Platshållare för bild 2">
            <a:extLst>
              <a:ext uri="{FF2B5EF4-FFF2-40B4-BE49-F238E27FC236}">
                <a16:creationId xmlns:a16="http://schemas.microsoft.com/office/drawing/2014/main" id="{A4B79F2B-C063-2FC8-053E-72B53494A76B}"/>
              </a:ext>
            </a:extLst>
          </p:cNvPr>
          <p:cNvSpPr>
            <a:spLocks noGrp="1"/>
          </p:cNvSpPr>
          <p:nvPr>
            <p:ph type="pic" idx="1"/>
          </p:nvPr>
        </p:nvSpPr>
        <p:spPr>
          <a:xfrm>
            <a:off x="-29308" y="0"/>
            <a:ext cx="12221308"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3" name="Rubrik 1">
            <a:extLst>
              <a:ext uri="{FF2B5EF4-FFF2-40B4-BE49-F238E27FC236}">
                <a16:creationId xmlns:a16="http://schemas.microsoft.com/office/drawing/2014/main" id="{677AA833-0208-3AD6-091A-0B38BABFCDCC}"/>
              </a:ext>
            </a:extLst>
          </p:cNvPr>
          <p:cNvSpPr>
            <a:spLocks noGrp="1"/>
          </p:cNvSpPr>
          <p:nvPr>
            <p:ph type="title"/>
          </p:nvPr>
        </p:nvSpPr>
        <p:spPr>
          <a:xfrm>
            <a:off x="697523" y="577850"/>
            <a:ext cx="8434754" cy="1215781"/>
          </a:xfrm>
          <a:prstGeom prst="rect">
            <a:avLst/>
          </a:prstGeom>
        </p:spPr>
        <p:txBody>
          <a:bodyPr/>
          <a:lstStyle/>
          <a:p>
            <a:r>
              <a:rPr lang="sv-SE" dirty="0"/>
              <a:t>Klicka här för att ändra mall för rubrikformat</a:t>
            </a:r>
          </a:p>
        </p:txBody>
      </p:sp>
    </p:spTree>
    <p:extLst>
      <p:ext uri="{BB962C8B-B14F-4D97-AF65-F5344CB8AC3E}">
        <p14:creationId xmlns:p14="http://schemas.microsoft.com/office/powerpoint/2010/main" val="2766692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6734B2C-CCF2-DEB2-DEFD-B0CAC24CA782}"/>
              </a:ext>
            </a:extLst>
          </p:cNvPr>
          <p:cNvSpPr>
            <a:spLocks noGrp="1"/>
          </p:cNvSpPr>
          <p:nvPr>
            <p:ph type="ctrTitle" hasCustomPrompt="1"/>
          </p:nvPr>
        </p:nvSpPr>
        <p:spPr>
          <a:xfrm>
            <a:off x="838200" y="735501"/>
            <a:ext cx="10500360" cy="2387600"/>
          </a:xfrm>
        </p:spPr>
        <p:txBody>
          <a:bodyPr anchor="b"/>
          <a:lstStyle>
            <a:lvl1pPr algn="ctr">
              <a:defRPr sz="6000"/>
            </a:lvl1pPr>
          </a:lstStyle>
          <a:p>
            <a:r>
              <a:rPr lang="sv-SE" dirty="0"/>
              <a:t>”Citat”</a:t>
            </a:r>
          </a:p>
        </p:txBody>
      </p:sp>
      <p:sp>
        <p:nvSpPr>
          <p:cNvPr id="3" name="Underrubrik 2">
            <a:extLst>
              <a:ext uri="{FF2B5EF4-FFF2-40B4-BE49-F238E27FC236}">
                <a16:creationId xmlns:a16="http://schemas.microsoft.com/office/drawing/2014/main" id="{0D6974ED-FDD2-18FD-A44C-66A155BA72EB}"/>
              </a:ext>
            </a:extLst>
          </p:cNvPr>
          <p:cNvSpPr>
            <a:spLocks noGrp="1"/>
          </p:cNvSpPr>
          <p:nvPr>
            <p:ph type="subTitle" idx="1" hasCustomPrompt="1"/>
          </p:nvPr>
        </p:nvSpPr>
        <p:spPr>
          <a:xfrm>
            <a:off x="838200" y="3215176"/>
            <a:ext cx="1050036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Namn</a:t>
            </a:r>
          </a:p>
        </p:txBody>
      </p:sp>
    </p:spTree>
    <p:extLst>
      <p:ext uri="{BB962C8B-B14F-4D97-AF65-F5344CB8AC3E}">
        <p14:creationId xmlns:p14="http://schemas.microsoft.com/office/powerpoint/2010/main" val="1607233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5DDB5-BBFF-C911-B60A-52C2A4AAAA7B}"/>
              </a:ext>
            </a:extLst>
          </p:cNvPr>
          <p:cNvSpPr>
            <a:spLocks noGrp="1"/>
          </p:cNvSpPr>
          <p:nvPr>
            <p:ph type="title"/>
          </p:nvPr>
        </p:nvSpPr>
        <p:spPr>
          <a:xfrm>
            <a:off x="804671" y="640079"/>
            <a:ext cx="10588753" cy="1435139"/>
          </a:xfrm>
        </p:spPr>
        <p:txBody>
          <a:bodyPr anchor="b"/>
          <a:lstStyle>
            <a:lvl1pPr>
              <a:defRPr sz="4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395CB56D-72FF-6504-B909-4A015E49CC95}"/>
              </a:ext>
            </a:extLst>
          </p:cNvPr>
          <p:cNvSpPr>
            <a:spLocks noGrp="1"/>
          </p:cNvSpPr>
          <p:nvPr>
            <p:ph type="body" sz="half" idx="2"/>
          </p:nvPr>
        </p:nvSpPr>
        <p:spPr>
          <a:xfrm>
            <a:off x="804671" y="2093507"/>
            <a:ext cx="10588753" cy="32283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2782145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819912" y="757682"/>
            <a:ext cx="10363200" cy="1325563"/>
          </a:xfrm>
        </p:spPr>
        <p:txBody>
          <a:bodyPr/>
          <a:lstStyle>
            <a:lvl1pPr>
              <a:defRPr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819912" y="2190750"/>
            <a:ext cx="10363200" cy="2781544"/>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3159964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9" name="Platshållare för text 3">
            <a:extLst>
              <a:ext uri="{FF2B5EF4-FFF2-40B4-BE49-F238E27FC236}">
                <a16:creationId xmlns:a16="http://schemas.microsoft.com/office/drawing/2014/main" id="{27B40C57-8CE3-1DA3-EFAB-981C379F0641}"/>
              </a:ext>
            </a:extLst>
          </p:cNvPr>
          <p:cNvSpPr>
            <a:spLocks noGrp="1"/>
          </p:cNvSpPr>
          <p:nvPr>
            <p:ph type="body" sz="half" idx="2"/>
          </p:nvPr>
        </p:nvSpPr>
        <p:spPr>
          <a:xfrm>
            <a:off x="5392615" y="2193296"/>
            <a:ext cx="6110536" cy="32931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826303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E31EEA-D1B8-0470-2B18-7CDA36E92732}"/>
              </a:ext>
            </a:extLst>
          </p:cNvPr>
          <p:cNvSpPr>
            <a:spLocks noGrp="1"/>
          </p:cNvSpPr>
          <p:nvPr>
            <p:ph type="title"/>
          </p:nvPr>
        </p:nvSpPr>
        <p:spPr>
          <a:xfrm>
            <a:off x="5387008" y="730250"/>
            <a:ext cx="6116143" cy="1325563"/>
          </a:xfrm>
        </p:spPr>
        <p:txBody>
          <a:bodyPr>
            <a:noAutofit/>
          </a:bodyPr>
          <a:lstStyle>
            <a:lvl1pPr>
              <a:defRPr sz="3200" b="1" i="0" baseline="0"/>
            </a:lvl1pPr>
          </a:lstStyle>
          <a:p>
            <a:r>
              <a:rPr lang="sv-SE" dirty="0"/>
              <a:t>Klicka här för att ändra mall för rubrikformat</a:t>
            </a:r>
          </a:p>
        </p:txBody>
      </p:sp>
      <p:sp>
        <p:nvSpPr>
          <p:cNvPr id="3" name="Platshållare för innehåll 2">
            <a:extLst>
              <a:ext uri="{FF2B5EF4-FFF2-40B4-BE49-F238E27FC236}">
                <a16:creationId xmlns:a16="http://schemas.microsoft.com/office/drawing/2014/main" id="{1B706B53-59A4-1F02-E5B5-68828DE5C7C5}"/>
              </a:ext>
            </a:extLst>
          </p:cNvPr>
          <p:cNvSpPr>
            <a:spLocks noGrp="1"/>
          </p:cNvSpPr>
          <p:nvPr>
            <p:ph idx="1"/>
          </p:nvPr>
        </p:nvSpPr>
        <p:spPr>
          <a:xfrm>
            <a:off x="5387009" y="2190750"/>
            <a:ext cx="6116143" cy="3277362"/>
          </a:xfrm>
        </p:spPr>
        <p:txBody>
          <a:bodyPr>
            <a:normAutofit/>
          </a:bodyPr>
          <a:lstStyle>
            <a:lvl1pPr>
              <a:defRPr sz="1600"/>
            </a:lvl1pPr>
            <a:lvl2pPr>
              <a:defRPr sz="2000"/>
            </a:lvl2pPr>
            <a:lvl3pPr>
              <a:defRPr sz="2000"/>
            </a:lvl3pPr>
            <a:lvl4pPr>
              <a:defRPr sz="2000"/>
            </a:lvl4pPr>
            <a:lvl5pPr>
              <a:defRPr sz="2000"/>
            </a:lvl5pPr>
          </a:lstStyle>
          <a:p>
            <a:pPr lvl="0"/>
            <a:r>
              <a:rPr lang="sv-SE" dirty="0"/>
              <a:t>Klicka här för att ändra format på bakgrundstexten</a:t>
            </a:r>
          </a:p>
        </p:txBody>
      </p:sp>
      <p:sp>
        <p:nvSpPr>
          <p:cNvPr id="7" name="Platshållare för bild 2">
            <a:extLst>
              <a:ext uri="{FF2B5EF4-FFF2-40B4-BE49-F238E27FC236}">
                <a16:creationId xmlns:a16="http://schemas.microsoft.com/office/drawing/2014/main" id="{E7E7526A-AA0B-6235-71A9-CF71D32B44A0}"/>
              </a:ext>
            </a:extLst>
          </p:cNvPr>
          <p:cNvSpPr>
            <a:spLocks noGrp="1"/>
          </p:cNvSpPr>
          <p:nvPr>
            <p:ph type="pic" idx="10"/>
          </p:nvPr>
        </p:nvSpPr>
        <p:spPr>
          <a:xfrm>
            <a:off x="-16565" y="0"/>
            <a:ext cx="496472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110377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204210"/>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438493976"/>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7" r:id="rId4"/>
    <p:sldLayoutId id="2147483658" r:id="rId5"/>
    <p:sldLayoutId id="2147483688"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9384792"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9384792" cy="381685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2976719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21D86C-909E-371C-01E9-1E3135039701}"/>
              </a:ext>
            </a:extLst>
          </p:cNvPr>
          <p:cNvSpPr>
            <a:spLocks noGrp="1"/>
          </p:cNvSpPr>
          <p:nvPr>
            <p:ph type="title"/>
          </p:nvPr>
        </p:nvSpPr>
        <p:spPr>
          <a:xfrm>
            <a:off x="838200" y="730250"/>
            <a:ext cx="103632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99CA9F5-9536-C5C7-C416-82D5239622BB}"/>
              </a:ext>
            </a:extLst>
          </p:cNvPr>
          <p:cNvSpPr>
            <a:spLocks noGrp="1"/>
          </p:cNvSpPr>
          <p:nvPr>
            <p:ph type="body" idx="1"/>
          </p:nvPr>
        </p:nvSpPr>
        <p:spPr>
          <a:xfrm>
            <a:off x="838200" y="2190750"/>
            <a:ext cx="10363200" cy="2781544"/>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14627477"/>
      </p:ext>
    </p:extLst>
  </p:cSld>
  <p:clrMap bg1="lt1" tx1="dk1" bg2="lt2" tx2="dk2" accent1="accent1" accent2="accent2" accent3="accent3" accent4="accent4" accent5="accent5" accent6="accent6" hlink="hlink" folHlink="folHlink"/>
  <p:sldLayoutIdLst>
    <p:sldLayoutId id="2147483678" r:id="rId1"/>
    <p:sldLayoutId id="2147483664" r:id="rId2"/>
    <p:sldLayoutId id="2147483667" r:id="rId3"/>
    <p:sldLayoutId id="2147483666" r:id="rId4"/>
    <p:sldLayoutId id="2147483679" r:id="rId5"/>
    <p:sldLayoutId id="2147483680" r:id="rId6"/>
  </p:sldLayoutIdLst>
  <p:txStyles>
    <p:title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9"/>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9"/>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9"/>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video" Target="https://player.vimeo.com/video/235906148?app_id=122963" TargetMode="Externa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5C02C4-68E3-C247-410C-77AA8EF5F1E3}"/>
            </a:ext>
          </a:extLst>
        </p:cNvPr>
        <p:cNvGrpSpPr/>
        <p:nvPr/>
      </p:nvGrpSpPr>
      <p:grpSpPr>
        <a:xfrm>
          <a:off x="0" y="0"/>
          <a:ext cx="0" cy="0"/>
          <a:chOff x="0" y="0"/>
          <a:chExt cx="0" cy="0"/>
        </a:xfrm>
      </p:grpSpPr>
      <p:sp>
        <p:nvSpPr>
          <p:cNvPr id="42" name="Title 1">
            <a:extLst>
              <a:ext uri="{FF2B5EF4-FFF2-40B4-BE49-F238E27FC236}">
                <a16:creationId xmlns:a16="http://schemas.microsoft.com/office/drawing/2014/main" id="{1BCEF74B-3C2F-9E9D-97B5-3D4633B33189}"/>
              </a:ext>
            </a:extLst>
          </p:cNvPr>
          <p:cNvSpPr>
            <a:spLocks noGrp="1"/>
          </p:cNvSpPr>
          <p:nvPr>
            <p:ph type="title"/>
          </p:nvPr>
        </p:nvSpPr>
        <p:spPr>
          <a:xfrm>
            <a:off x="2904386" y="2259484"/>
            <a:ext cx="10930168" cy="1325563"/>
          </a:xfrm>
        </p:spPr>
        <p:txBody>
          <a:bodyPr/>
          <a:lstStyle/>
          <a:p>
            <a:pPr algn="ctr"/>
            <a:r>
              <a:rPr lang="en-US" dirty="0">
                <a:solidFill>
                  <a:srgbClr val="4A1921"/>
                </a:solidFill>
              </a:rPr>
              <a:t>RYTTARUTVECKLING 65+</a:t>
            </a:r>
          </a:p>
        </p:txBody>
      </p:sp>
      <p:sp>
        <p:nvSpPr>
          <p:cNvPr id="2" name="Title 1">
            <a:extLst>
              <a:ext uri="{FF2B5EF4-FFF2-40B4-BE49-F238E27FC236}">
                <a16:creationId xmlns:a16="http://schemas.microsoft.com/office/drawing/2014/main" id="{8D461158-B1D2-F24A-26D5-26AD5FCDA044}"/>
              </a:ext>
            </a:extLst>
          </p:cNvPr>
          <p:cNvSpPr txBox="1">
            <a:spLocks/>
          </p:cNvSpPr>
          <p:nvPr/>
        </p:nvSpPr>
        <p:spPr>
          <a:xfrm>
            <a:off x="2526956" y="3322214"/>
            <a:ext cx="10930168" cy="2183437"/>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pPr algn="ctr"/>
            <a:r>
              <a:rPr lang="en-US" sz="8800" dirty="0">
                <a:solidFill>
                  <a:srgbClr val="4A1921"/>
                </a:solidFill>
              </a:rPr>
              <a:t>TRÄNA </a:t>
            </a:r>
          </a:p>
          <a:p>
            <a:pPr algn="ctr"/>
            <a:r>
              <a:rPr lang="en-US" sz="8800" dirty="0">
                <a:solidFill>
                  <a:srgbClr val="4A1921"/>
                </a:solidFill>
              </a:rPr>
              <a:t>HÅLLBART</a:t>
            </a:r>
          </a:p>
        </p:txBody>
      </p:sp>
      <p:pic>
        <p:nvPicPr>
          <p:cNvPr id="5" name="Bildobjekt 4">
            <a:extLst>
              <a:ext uri="{FF2B5EF4-FFF2-40B4-BE49-F238E27FC236}">
                <a16:creationId xmlns:a16="http://schemas.microsoft.com/office/drawing/2014/main" id="{0D3242F1-E27A-8CB2-51B9-2A3D47FA0A0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3835033" y="0"/>
            <a:ext cx="10626605" cy="6858000"/>
          </a:xfrm>
          <a:custGeom>
            <a:avLst/>
            <a:gdLst>
              <a:gd name="connsiteX0" fmla="*/ 0 w 6480000"/>
              <a:gd name="connsiteY0" fmla="*/ 0 h 6858000"/>
              <a:gd name="connsiteX1" fmla="*/ 6480000 w 6480000"/>
              <a:gd name="connsiteY1" fmla="*/ 0 h 6858000"/>
              <a:gd name="connsiteX2" fmla="*/ 6480000 w 6480000"/>
              <a:gd name="connsiteY2" fmla="*/ 6858000 h 6858000"/>
              <a:gd name="connsiteX3" fmla="*/ 0 w 6480000"/>
              <a:gd name="connsiteY3" fmla="*/ 6858000 h 6858000"/>
              <a:gd name="connsiteX4" fmla="*/ 0 w 6480000"/>
              <a:gd name="connsiteY4" fmla="*/ 0 h 6858000"/>
              <a:gd name="connsiteX0" fmla="*/ 0 w 6480000"/>
              <a:gd name="connsiteY0" fmla="*/ 0 h 6858000"/>
              <a:gd name="connsiteX1" fmla="*/ 6480000 w 6480000"/>
              <a:gd name="connsiteY1" fmla="*/ 0 h 6858000"/>
              <a:gd name="connsiteX2" fmla="*/ 3640547 w 6480000"/>
              <a:gd name="connsiteY2" fmla="*/ 6858000 h 6858000"/>
              <a:gd name="connsiteX3" fmla="*/ 0 w 6480000"/>
              <a:gd name="connsiteY3" fmla="*/ 6858000 h 6858000"/>
              <a:gd name="connsiteX4" fmla="*/ 0 w 648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000" h="6858000">
                <a:moveTo>
                  <a:pt x="0" y="0"/>
                </a:moveTo>
                <a:lnTo>
                  <a:pt x="6480000" y="0"/>
                </a:lnTo>
                <a:lnTo>
                  <a:pt x="3640547" y="6858000"/>
                </a:lnTo>
                <a:lnTo>
                  <a:pt x="0" y="6858000"/>
                </a:lnTo>
                <a:lnTo>
                  <a:pt x="0" y="0"/>
                </a:lnTo>
                <a:close/>
              </a:path>
            </a:pathLst>
          </a:custGeom>
          <a:noFill/>
        </p:spPr>
      </p:pic>
    </p:spTree>
    <p:extLst>
      <p:ext uri="{BB962C8B-B14F-4D97-AF65-F5344CB8AC3E}">
        <p14:creationId xmlns:p14="http://schemas.microsoft.com/office/powerpoint/2010/main" val="25753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001841C2-5CE0-0896-B43F-645B1DF62EDC}"/>
              </a:ext>
            </a:extLst>
          </p:cNvPr>
          <p:cNvSpPr>
            <a:spLocks noGrp="1"/>
          </p:cNvSpPr>
          <p:nvPr>
            <p:ph type="title"/>
          </p:nvPr>
        </p:nvSpPr>
        <p:spPr>
          <a:xfrm>
            <a:off x="1354053" y="964041"/>
            <a:ext cx="9674352" cy="1325563"/>
          </a:xfrm>
        </p:spPr>
        <p:txBody>
          <a:bodyPr/>
          <a:lstStyle/>
          <a:p>
            <a:r>
              <a:rPr lang="en-US" dirty="0">
                <a:solidFill>
                  <a:srgbClr val="4A1921"/>
                </a:solidFill>
              </a:rPr>
              <a:t>RIDSPORT HELA LIVET</a:t>
            </a:r>
          </a:p>
        </p:txBody>
      </p:sp>
      <p:sp>
        <p:nvSpPr>
          <p:cNvPr id="44" name="Content Placeholder 2">
            <a:extLst>
              <a:ext uri="{FF2B5EF4-FFF2-40B4-BE49-F238E27FC236}">
                <a16:creationId xmlns:a16="http://schemas.microsoft.com/office/drawing/2014/main" id="{E14B1E69-4914-AC0F-65B1-6BEC200B5A33}"/>
              </a:ext>
            </a:extLst>
          </p:cNvPr>
          <p:cNvSpPr>
            <a:spLocks noGrp="1"/>
          </p:cNvSpPr>
          <p:nvPr>
            <p:ph idx="1"/>
          </p:nvPr>
        </p:nvSpPr>
        <p:spPr>
          <a:xfrm>
            <a:off x="1354053" y="2289604"/>
            <a:ext cx="9674352" cy="3295650"/>
          </a:xfrm>
        </p:spPr>
        <p:txBody>
          <a:bodyPr/>
          <a:lstStyle/>
          <a:p>
            <a:pPr>
              <a:lnSpc>
                <a:spcPct val="140000"/>
              </a:lnSpc>
            </a:pPr>
            <a:r>
              <a:rPr lang="sv-SE" dirty="0">
                <a:effectLst/>
                <a:latin typeface="Century Gothic" panose="020B0502020202020204" pitchFamily="34" charset="0"/>
              </a:rPr>
              <a:t> Som ryttare fortsätter man att utvecklas hela livet, även om målen kan</a:t>
            </a:r>
            <a:r>
              <a:rPr lang="sv-SE" dirty="0">
                <a:latin typeface="Century Gothic" panose="020B0502020202020204" pitchFamily="34" charset="0"/>
              </a:rPr>
              <a:t> </a:t>
            </a:r>
            <a:r>
              <a:rPr lang="sv-SE" dirty="0">
                <a:effectLst/>
                <a:latin typeface="Century Gothic" panose="020B0502020202020204" pitchFamily="34" charset="0"/>
              </a:rPr>
              <a:t>skifta med tiden. Många människor vill kombinera fysisk aktivitet och ökad</a:t>
            </a:r>
            <a:r>
              <a:rPr lang="sv-SE" dirty="0">
                <a:latin typeface="Century Gothic" panose="020B0502020202020204" pitchFamily="34" charset="0"/>
              </a:rPr>
              <a:t> </a:t>
            </a:r>
            <a:r>
              <a:rPr lang="sv-SE" dirty="0">
                <a:effectLst/>
                <a:latin typeface="Century Gothic" panose="020B0502020202020204" pitchFamily="34" charset="0"/>
              </a:rPr>
              <a:t>kunskap med trevliga upplevelser och god gemenskap. </a:t>
            </a:r>
            <a:r>
              <a:rPr lang="sv-SE" b="1" dirty="0">
                <a:solidFill>
                  <a:srgbClr val="4A1921"/>
                </a:solidFill>
                <a:latin typeface="Century Gothic" panose="020B0502020202020204" pitchFamily="34" charset="0"/>
              </a:rPr>
              <a:t>VÄLKOMMEN TILL DAGENS TRÄFF!</a:t>
            </a:r>
            <a:endParaRPr lang="sv-SE" b="1" dirty="0">
              <a:solidFill>
                <a:srgbClr val="4A1921"/>
              </a:solidFill>
              <a:effectLst/>
              <a:latin typeface="Century Gothic" panose="020B0502020202020204" pitchFamily="34" charset="0"/>
            </a:endParaRPr>
          </a:p>
          <a:p>
            <a:endParaRPr lang="sv-SE" sz="2000" i="1" dirty="0">
              <a:latin typeface="Helvetica" pitchFamily="2" charset="0"/>
            </a:endParaRPr>
          </a:p>
        </p:txBody>
      </p:sp>
    </p:spTree>
    <p:extLst>
      <p:ext uri="{BB962C8B-B14F-4D97-AF65-F5344CB8AC3E}">
        <p14:creationId xmlns:p14="http://schemas.microsoft.com/office/powerpoint/2010/main" val="93522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350C844-B994-DE80-19A0-10951361281B}"/>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14C9DE1A-ED68-0AD7-2842-93EA6CB433F5}"/>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7A2E9092-648D-78EE-3BC7-0519C6DC2BD1}"/>
              </a:ext>
            </a:extLst>
          </p:cNvPr>
          <p:cNvSpPr txBox="1">
            <a:spLocks/>
          </p:cNvSpPr>
          <p:nvPr/>
        </p:nvSpPr>
        <p:spPr>
          <a:xfrm>
            <a:off x="1871389" y="1122219"/>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HUR ÄR LÄGET? 💛</a:t>
            </a:r>
          </a:p>
        </p:txBody>
      </p:sp>
      <p:sp>
        <p:nvSpPr>
          <p:cNvPr id="7" name="Content Placeholder 2">
            <a:extLst>
              <a:ext uri="{FF2B5EF4-FFF2-40B4-BE49-F238E27FC236}">
                <a16:creationId xmlns:a16="http://schemas.microsoft.com/office/drawing/2014/main" id="{8BD386CF-89E7-936D-6B2C-6C0098A95327}"/>
              </a:ext>
            </a:extLst>
          </p:cNvPr>
          <p:cNvSpPr txBox="1">
            <a:spLocks/>
          </p:cNvSpPr>
          <p:nvPr/>
        </p:nvSpPr>
        <p:spPr>
          <a:xfrm>
            <a:off x="1791903" y="1998146"/>
            <a:ext cx="8815557"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r>
              <a:rPr lang="sv-SE" dirty="0">
                <a:latin typeface="Century Gothic" panose="020B0502020202020204" pitchFamily="34" charset="0"/>
              </a:rPr>
              <a:t> </a:t>
            </a:r>
          </a:p>
          <a:p>
            <a:pPr>
              <a:lnSpc>
                <a:spcPct val="140000"/>
              </a:lnSpc>
            </a:pPr>
            <a:r>
              <a:rPr lang="sv-SE" dirty="0">
                <a:latin typeface="Century Gothic" panose="020B0502020202020204" pitchFamily="34" charset="0"/>
              </a:rPr>
              <a:t> Gå varvet runt och låt var och en berätta lite kort om vad som har hänt i livet sedan förra träffen. </a:t>
            </a:r>
            <a:endParaRPr lang="sv-SE" dirty="0"/>
          </a:p>
        </p:txBody>
      </p:sp>
    </p:spTree>
    <p:extLst>
      <p:ext uri="{BB962C8B-B14F-4D97-AF65-F5344CB8AC3E}">
        <p14:creationId xmlns:p14="http://schemas.microsoft.com/office/powerpoint/2010/main" val="2305399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71BA3F-9D13-E1A8-67F2-D82EFECF1ED0}"/>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4AB97446-60C2-90AE-F808-E14DECE8AA79}"/>
              </a:ext>
            </a:extLst>
          </p:cNvPr>
          <p:cNvSpPr>
            <a:spLocks noGrp="1"/>
          </p:cNvSpPr>
          <p:nvPr>
            <p:ph type="title"/>
          </p:nvPr>
        </p:nvSpPr>
        <p:spPr>
          <a:xfrm>
            <a:off x="6466456" y="1029096"/>
            <a:ext cx="4620768" cy="1600200"/>
          </a:xfrm>
        </p:spPr>
        <p:txBody>
          <a:bodyPr/>
          <a:lstStyle/>
          <a:p>
            <a:r>
              <a:rPr lang="en-US" dirty="0">
                <a:solidFill>
                  <a:srgbClr val="4A1921"/>
                </a:solidFill>
              </a:rPr>
              <a:t>TRIVSELREGLER &amp; FÖRVÄNTNINGAR</a:t>
            </a:r>
          </a:p>
        </p:txBody>
      </p:sp>
      <p:pic>
        <p:nvPicPr>
          <p:cNvPr id="3" name="Platshållare för bild 2" descr="En bild som visar person, märr, hingst, grimma&#10;&#10;AI-genererat innehåll kan vara felaktigt.">
            <a:extLst>
              <a:ext uri="{FF2B5EF4-FFF2-40B4-BE49-F238E27FC236}">
                <a16:creationId xmlns:a16="http://schemas.microsoft.com/office/drawing/2014/main" id="{3B64799C-6AE9-8C66-565A-020E15BBD260}"/>
              </a:ext>
            </a:extLst>
          </p:cNvPr>
          <p:cNvPicPr>
            <a:picLocks noGrp="1" noChangeAspect="1"/>
          </p:cNvPicPr>
          <p:nvPr>
            <p:ph type="pic" idx="1"/>
          </p:nvPr>
        </p:nvPicPr>
        <p:blipFill>
          <a:blip r:embed="rId4" cstate="screen">
            <a:extLst>
              <a:ext uri="{28A0092B-C50C-407E-A947-70E740481C1C}">
                <a14:useLocalDpi xmlns:a14="http://schemas.microsoft.com/office/drawing/2010/main"/>
              </a:ext>
            </a:extLst>
          </a:blip>
          <a:srcRect/>
          <a:stretch>
            <a:fillRect/>
          </a:stretch>
        </p:blipFill>
        <p:spPr>
          <a:xfrm>
            <a:off x="0" y="0"/>
            <a:ext cx="5403850" cy="6858000"/>
          </a:xfrm>
        </p:spPr>
      </p:pic>
      <p:sp>
        <p:nvSpPr>
          <p:cNvPr id="6" name="Content Placeholder 3">
            <a:extLst>
              <a:ext uri="{FF2B5EF4-FFF2-40B4-BE49-F238E27FC236}">
                <a16:creationId xmlns:a16="http://schemas.microsoft.com/office/drawing/2014/main" id="{A6AACA11-2F6A-224B-BAD6-B0478CCC3A66}"/>
              </a:ext>
            </a:extLst>
          </p:cNvPr>
          <p:cNvSpPr>
            <a:spLocks noGrp="1"/>
          </p:cNvSpPr>
          <p:nvPr>
            <p:ph type="body" sz="half" idx="2"/>
          </p:nvPr>
        </p:nvSpPr>
        <p:spPr>
          <a:xfrm>
            <a:off x="6466455" y="2703042"/>
            <a:ext cx="4620769" cy="3356317"/>
          </a:xfrm>
        </p:spPr>
        <p:txBody>
          <a:bodyPr>
            <a:normAutofit/>
          </a:bodyPr>
          <a:lstStyle/>
          <a:p>
            <a:pPr marL="342900" indent="-342900">
              <a:lnSpc>
                <a:spcPct val="100000"/>
              </a:lnSpc>
              <a:buBlip>
                <a:blip r:embed="rId5"/>
              </a:buBlip>
            </a:pPr>
            <a:r>
              <a:rPr lang="en-US" sz="2400" dirty="0" err="1"/>
              <a:t>Gå</a:t>
            </a:r>
            <a:r>
              <a:rPr lang="en-US" sz="2400" dirty="0"/>
              <a:t> </a:t>
            </a:r>
            <a:r>
              <a:rPr lang="en-US" sz="2400" dirty="0" err="1"/>
              <a:t>igenom</a:t>
            </a:r>
            <a:r>
              <a:rPr lang="en-US" sz="2400" dirty="0"/>
              <a:t> de </a:t>
            </a:r>
            <a:r>
              <a:rPr lang="en-US" sz="2400" dirty="0" err="1"/>
              <a:t>trivselregler</a:t>
            </a:r>
            <a:r>
              <a:rPr lang="en-US" sz="2400" dirty="0"/>
              <a:t> </a:t>
            </a:r>
            <a:r>
              <a:rPr lang="en-US" sz="2400" dirty="0" err="1"/>
              <a:t>som</a:t>
            </a:r>
            <a:r>
              <a:rPr lang="en-US" sz="2400" dirty="0"/>
              <a:t> </a:t>
            </a:r>
            <a:r>
              <a:rPr lang="en-US" sz="2400" dirty="0" err="1"/>
              <a:t>ni</a:t>
            </a:r>
            <a:r>
              <a:rPr lang="en-US" sz="2400" dirty="0"/>
              <a:t> </a:t>
            </a:r>
            <a:r>
              <a:rPr lang="en-US" sz="2400" dirty="0" err="1"/>
              <a:t>kom</a:t>
            </a:r>
            <a:r>
              <a:rPr lang="en-US" sz="2400" dirty="0"/>
              <a:t> </a:t>
            </a:r>
            <a:r>
              <a:rPr lang="en-US" sz="2400" dirty="0" err="1"/>
              <a:t>överens</a:t>
            </a:r>
            <a:r>
              <a:rPr lang="en-US" sz="2400" dirty="0"/>
              <a:t> om vid </a:t>
            </a:r>
            <a:r>
              <a:rPr lang="en-US" sz="2400" dirty="0" err="1"/>
              <a:t>första</a:t>
            </a:r>
            <a:r>
              <a:rPr lang="en-US" sz="2400" dirty="0"/>
              <a:t> </a:t>
            </a:r>
            <a:r>
              <a:rPr lang="en-US" sz="2400" dirty="0" err="1"/>
              <a:t>träffen</a:t>
            </a:r>
            <a:r>
              <a:rPr lang="en-US" sz="2400" dirty="0"/>
              <a:t>.</a:t>
            </a:r>
          </a:p>
          <a:p>
            <a:pPr marL="342900" indent="-342900">
              <a:lnSpc>
                <a:spcPct val="100000"/>
              </a:lnSpc>
              <a:buBlip>
                <a:blip r:embed="rId5"/>
              </a:buBlip>
            </a:pPr>
            <a:r>
              <a:rPr lang="en-US" sz="2400" dirty="0"/>
              <a:t>Vad </a:t>
            </a:r>
            <a:r>
              <a:rPr lang="en-US" sz="2400" dirty="0" err="1"/>
              <a:t>har</a:t>
            </a:r>
            <a:r>
              <a:rPr lang="en-US" sz="2400" dirty="0"/>
              <a:t> du för </a:t>
            </a:r>
            <a:r>
              <a:rPr lang="en-US" sz="2400" dirty="0" err="1"/>
              <a:t>förväntningar</a:t>
            </a:r>
            <a:r>
              <a:rPr lang="en-US" sz="2400" dirty="0"/>
              <a:t> </a:t>
            </a:r>
            <a:r>
              <a:rPr lang="en-US" sz="2400" dirty="0" err="1"/>
              <a:t>på</a:t>
            </a:r>
            <a:r>
              <a:rPr lang="en-US" sz="2400" dirty="0"/>
              <a:t> </a:t>
            </a:r>
            <a:r>
              <a:rPr lang="en-US" sz="2400" dirty="0" err="1"/>
              <a:t>dagen</a:t>
            </a:r>
            <a:r>
              <a:rPr lang="en-US" sz="2400" dirty="0"/>
              <a:t>?</a:t>
            </a:r>
          </a:p>
        </p:txBody>
      </p:sp>
    </p:spTree>
    <p:extLst>
      <p:ext uri="{BB962C8B-B14F-4D97-AF65-F5344CB8AC3E}">
        <p14:creationId xmlns:p14="http://schemas.microsoft.com/office/powerpoint/2010/main" val="2566102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422877-F8D6-2111-B1C1-6447DDD99EBD}"/>
            </a:ext>
          </a:extLst>
        </p:cNvPr>
        <p:cNvGrpSpPr/>
        <p:nvPr/>
      </p:nvGrpSpPr>
      <p:grpSpPr>
        <a:xfrm>
          <a:off x="0" y="0"/>
          <a:ext cx="0" cy="0"/>
          <a:chOff x="0" y="0"/>
          <a:chExt cx="0" cy="0"/>
        </a:xfrm>
      </p:grpSpPr>
      <p:pic>
        <p:nvPicPr>
          <p:cNvPr id="3" name="Bildobjekt 2" descr="En bild som visar mat, Mellanmål, platta, Snabbmat&#10;&#10;AI-genererat innehåll kan vara felaktigt.">
            <a:extLst>
              <a:ext uri="{FF2B5EF4-FFF2-40B4-BE49-F238E27FC236}">
                <a16:creationId xmlns:a16="http://schemas.microsoft.com/office/drawing/2014/main" id="{060FE4A1-A4D3-F856-8C8D-ADF6EEAF45E4}"/>
              </a:ext>
            </a:extLst>
          </p:cNvPr>
          <p:cNvPicPr>
            <a:picLocks noChangeAspect="1"/>
          </p:cNvPicPr>
          <p:nvPr/>
        </p:nvPicPr>
        <p:blipFill>
          <a:blip r:embed="rId4"/>
          <a:stretch>
            <a:fillRect/>
          </a:stretch>
        </p:blipFill>
        <p:spPr>
          <a:xfrm>
            <a:off x="0" y="3479"/>
            <a:ext cx="12192000" cy="9219392"/>
          </a:xfrm>
          <a:prstGeom prst="rect">
            <a:avLst/>
          </a:prstGeom>
        </p:spPr>
      </p:pic>
      <p:sp>
        <p:nvSpPr>
          <p:cNvPr id="4" name="Rektangel 3">
            <a:extLst>
              <a:ext uri="{FF2B5EF4-FFF2-40B4-BE49-F238E27FC236}">
                <a16:creationId xmlns:a16="http://schemas.microsoft.com/office/drawing/2014/main" id="{F3721C9E-840F-A4B8-8B28-8819FFCCB36A}"/>
              </a:ext>
            </a:extLst>
          </p:cNvPr>
          <p:cNvSpPr/>
          <p:nvPr/>
        </p:nvSpPr>
        <p:spPr>
          <a:xfrm>
            <a:off x="3176337" y="3147461"/>
            <a:ext cx="6574056" cy="1299411"/>
          </a:xfrm>
          <a:prstGeom prst="rect">
            <a:avLst/>
          </a:prstGeom>
          <a:solidFill>
            <a:schemeClr val="bg1">
              <a:alpha val="4315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effectLst>
                <a:outerShdw dist="50800" sx="1000" sy="1000" algn="ctr" rotWithShape="0">
                  <a:srgbClr val="000000"/>
                </a:outerShdw>
              </a:effectLst>
            </a:endParaRPr>
          </a:p>
        </p:txBody>
      </p:sp>
      <p:sp>
        <p:nvSpPr>
          <p:cNvPr id="17" name="Title 1">
            <a:extLst>
              <a:ext uri="{FF2B5EF4-FFF2-40B4-BE49-F238E27FC236}">
                <a16:creationId xmlns:a16="http://schemas.microsoft.com/office/drawing/2014/main" id="{14429F93-12CF-208C-7C19-7FAAF4B3DD44}"/>
              </a:ext>
            </a:extLst>
          </p:cNvPr>
          <p:cNvSpPr>
            <a:spLocks noGrp="1"/>
          </p:cNvSpPr>
          <p:nvPr>
            <p:ph type="ctrTitle"/>
          </p:nvPr>
        </p:nvSpPr>
        <p:spPr>
          <a:xfrm>
            <a:off x="1896177" y="1977992"/>
            <a:ext cx="9144000" cy="2387600"/>
          </a:xfrm>
        </p:spPr>
        <p:txBody>
          <a:bodyPr>
            <a:normAutofit/>
          </a:bodyPr>
          <a:lstStyle/>
          <a:p>
            <a:r>
              <a:rPr lang="en-US" sz="4400" dirty="0">
                <a:solidFill>
                  <a:srgbClr val="4A1921"/>
                </a:solidFill>
              </a:rPr>
              <a:t>DAGS FÖR POWERFIKA! </a:t>
            </a:r>
            <a:br>
              <a:rPr lang="en-US" sz="4400" dirty="0">
                <a:solidFill>
                  <a:srgbClr val="4A1921"/>
                </a:solidFill>
              </a:rPr>
            </a:br>
            <a:r>
              <a:rPr lang="en-US" sz="2800" b="0" dirty="0" err="1"/>
              <a:t>Vilka</a:t>
            </a:r>
            <a:r>
              <a:rPr lang="en-US" sz="2800" b="0" dirty="0"/>
              <a:t> </a:t>
            </a:r>
            <a:r>
              <a:rPr lang="en-US" sz="2800" b="0" dirty="0" err="1"/>
              <a:t>fixar</a:t>
            </a:r>
            <a:r>
              <a:rPr lang="en-US" sz="2800" b="0" dirty="0"/>
              <a:t> </a:t>
            </a:r>
            <a:r>
              <a:rPr lang="en-US" sz="2800" b="0" dirty="0" err="1"/>
              <a:t>fikat</a:t>
            </a:r>
            <a:r>
              <a:rPr lang="en-US" sz="2800" b="0" dirty="0"/>
              <a:t> till </a:t>
            </a:r>
            <a:r>
              <a:rPr lang="en-US" sz="2800" b="0" dirty="0" err="1"/>
              <a:t>nästa</a:t>
            </a:r>
            <a:r>
              <a:rPr lang="en-US" sz="2800" b="0" dirty="0"/>
              <a:t> </a:t>
            </a:r>
            <a:r>
              <a:rPr lang="en-US" sz="2800" b="0" dirty="0" err="1"/>
              <a:t>träff</a:t>
            </a:r>
            <a:r>
              <a:rPr lang="en-US" sz="2800" b="0" dirty="0"/>
              <a:t>?</a:t>
            </a:r>
            <a:endParaRPr lang="en-US" sz="4400" b="0" dirty="0"/>
          </a:p>
        </p:txBody>
      </p:sp>
    </p:spTree>
    <p:extLst>
      <p:ext uri="{BB962C8B-B14F-4D97-AF65-F5344CB8AC3E}">
        <p14:creationId xmlns:p14="http://schemas.microsoft.com/office/powerpoint/2010/main" val="79822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B4183-0E4B-45CF-A4F7-D454E15384F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DB5C2F8-CF91-6B1D-8FE3-741822B8B02E}"/>
              </a:ext>
            </a:extLst>
          </p:cNvPr>
          <p:cNvSpPr>
            <a:spLocks noGrp="1"/>
          </p:cNvSpPr>
          <p:nvPr>
            <p:ph type="title"/>
          </p:nvPr>
        </p:nvSpPr>
        <p:spPr>
          <a:xfrm>
            <a:off x="6356937" y="630948"/>
            <a:ext cx="4620768" cy="1600200"/>
          </a:xfrm>
        </p:spPr>
        <p:txBody>
          <a:bodyPr/>
          <a:lstStyle/>
          <a:p>
            <a:r>
              <a:rPr lang="en-US" dirty="0">
                <a:solidFill>
                  <a:srgbClr val="4A1921"/>
                </a:solidFill>
              </a:rPr>
              <a:t>TRÄNA BÖR MAN!</a:t>
            </a:r>
          </a:p>
        </p:txBody>
      </p:sp>
      <p:pic>
        <p:nvPicPr>
          <p:cNvPr id="6" name="Platshållare för bild 5" descr="En bild som visar Människoansikte, person, leende, märr&#10;&#10;AI-genererat innehåll kan vara felaktigt.">
            <a:extLst>
              <a:ext uri="{FF2B5EF4-FFF2-40B4-BE49-F238E27FC236}">
                <a16:creationId xmlns:a16="http://schemas.microsoft.com/office/drawing/2014/main" id="{C5AA740C-4D13-5780-3DAC-24BF8B5380A8}"/>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p:blipFill>
        <p:spPr>
          <a:xfrm>
            <a:off x="-548832" y="0"/>
            <a:ext cx="5995678" cy="6858000"/>
          </a:xfrm>
        </p:spPr>
      </p:pic>
      <p:sp>
        <p:nvSpPr>
          <p:cNvPr id="3" name="textruta 2">
            <a:extLst>
              <a:ext uri="{FF2B5EF4-FFF2-40B4-BE49-F238E27FC236}">
                <a16:creationId xmlns:a16="http://schemas.microsoft.com/office/drawing/2014/main" id="{85855EF8-E35C-5B58-56A0-BD7225B9CE51}"/>
              </a:ext>
            </a:extLst>
          </p:cNvPr>
          <p:cNvSpPr txBox="1"/>
          <p:nvPr/>
        </p:nvSpPr>
        <p:spPr>
          <a:xfrm>
            <a:off x="6356937" y="2374836"/>
            <a:ext cx="4620768" cy="3139321"/>
          </a:xfrm>
          <a:prstGeom prst="rect">
            <a:avLst/>
          </a:prstGeom>
          <a:noFill/>
        </p:spPr>
        <p:txBody>
          <a:bodyPr wrap="square">
            <a:spAutoFit/>
          </a:bodyPr>
          <a:lstStyle/>
          <a:p>
            <a:r>
              <a:rPr lang="sv-SE" dirty="0"/>
              <a:t>Träning och motion har inget bäst-före-datum. Vilka fysiska eller psykiska förutsättningar vi människor än har så är rörelse något som bidrar till en starkare kropp, glädje och gemenskap. </a:t>
            </a:r>
          </a:p>
          <a:p>
            <a:endParaRPr lang="sv-SE" sz="1800" dirty="0">
              <a:solidFill>
                <a:schemeClr val="tx1"/>
              </a:solidFill>
            </a:endParaRPr>
          </a:p>
          <a:p>
            <a:r>
              <a:rPr lang="sv-SE" sz="1800" dirty="0">
                <a:solidFill>
                  <a:schemeClr val="tx1"/>
                </a:solidFill>
              </a:rPr>
              <a:t>Att </a:t>
            </a:r>
            <a:r>
              <a:rPr lang="sv-SE" sz="1800" b="1" dirty="0">
                <a:solidFill>
                  <a:schemeClr val="tx1"/>
                </a:solidFill>
              </a:rPr>
              <a:t>musklerna tappar styrka </a:t>
            </a:r>
            <a:r>
              <a:rPr lang="sv-SE" sz="1800" dirty="0">
                <a:solidFill>
                  <a:schemeClr val="tx1"/>
                </a:solidFill>
              </a:rPr>
              <a:t>är en naturlig del av åldrandet. Men med bra mat och träning kan du </a:t>
            </a:r>
            <a:r>
              <a:rPr lang="sv-SE" sz="1800" b="1" dirty="0">
                <a:solidFill>
                  <a:schemeClr val="tx1"/>
                </a:solidFill>
              </a:rPr>
              <a:t>behålla styrka och funktion </a:t>
            </a:r>
            <a:r>
              <a:rPr lang="sv-SE" sz="1800" dirty="0">
                <a:solidFill>
                  <a:schemeClr val="tx1"/>
                </a:solidFill>
              </a:rPr>
              <a:t>längre.</a:t>
            </a:r>
          </a:p>
          <a:p>
            <a:pPr>
              <a:buNone/>
            </a:pPr>
            <a:endParaRPr lang="sv-SE" dirty="0"/>
          </a:p>
        </p:txBody>
      </p:sp>
    </p:spTree>
    <p:extLst>
      <p:ext uri="{BB962C8B-B14F-4D97-AF65-F5344CB8AC3E}">
        <p14:creationId xmlns:p14="http://schemas.microsoft.com/office/powerpoint/2010/main" val="141921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D597D-96E0-152B-C0B2-D572D2358EA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C5AB2674-E4B9-C38B-8355-9801D72A493C}"/>
              </a:ext>
            </a:extLst>
          </p:cNvPr>
          <p:cNvSpPr>
            <a:spLocks noGrp="1"/>
          </p:cNvSpPr>
          <p:nvPr>
            <p:ph type="title"/>
          </p:nvPr>
        </p:nvSpPr>
        <p:spPr>
          <a:xfrm>
            <a:off x="749049" y="607457"/>
            <a:ext cx="9674352" cy="1325563"/>
          </a:xfrm>
        </p:spPr>
        <p:txBody>
          <a:bodyPr>
            <a:normAutofit/>
          </a:bodyPr>
          <a:lstStyle/>
          <a:p>
            <a:r>
              <a:rPr lang="en-US" sz="4400" dirty="0">
                <a:solidFill>
                  <a:srgbClr val="4A1921"/>
                </a:solidFill>
              </a:rPr>
              <a:t>TIPS OM TRÄNING</a:t>
            </a:r>
          </a:p>
        </p:txBody>
      </p:sp>
      <p:sp>
        <p:nvSpPr>
          <p:cNvPr id="2" name="Content Placeholder 3">
            <a:extLst>
              <a:ext uri="{FF2B5EF4-FFF2-40B4-BE49-F238E27FC236}">
                <a16:creationId xmlns:a16="http://schemas.microsoft.com/office/drawing/2014/main" id="{ADDA0EDA-53E3-71B8-5FF6-49C81B0DBFED}"/>
              </a:ext>
            </a:extLst>
          </p:cNvPr>
          <p:cNvSpPr>
            <a:spLocks noGrp="1"/>
          </p:cNvSpPr>
          <p:nvPr>
            <p:ph type="body" sz="half" idx="2"/>
          </p:nvPr>
        </p:nvSpPr>
        <p:spPr>
          <a:xfrm>
            <a:off x="749049" y="2067774"/>
            <a:ext cx="5257115" cy="4025017"/>
          </a:xfrm>
        </p:spPr>
        <p:txBody>
          <a:bodyPr>
            <a:normAutofit fontScale="92500"/>
          </a:bodyPr>
          <a:lstStyle/>
          <a:p>
            <a:pPr marL="342900" indent="-342900">
              <a:lnSpc>
                <a:spcPct val="120000"/>
              </a:lnSpc>
              <a:buBlip>
                <a:blip r:embed="rId3"/>
              </a:buBlip>
            </a:pPr>
            <a:r>
              <a:rPr lang="en-US" sz="2200" dirty="0"/>
              <a:t>Om </a:t>
            </a:r>
            <a:r>
              <a:rPr lang="en-US" sz="2200" dirty="0" err="1"/>
              <a:t>träningen</a:t>
            </a:r>
            <a:r>
              <a:rPr lang="en-US" sz="2200" dirty="0"/>
              <a:t> ska </a:t>
            </a:r>
            <a:r>
              <a:rPr lang="en-US" sz="2200" dirty="0" err="1"/>
              <a:t>ge</a:t>
            </a:r>
            <a:r>
              <a:rPr lang="en-US" sz="2200" dirty="0"/>
              <a:t> god </a:t>
            </a:r>
            <a:r>
              <a:rPr lang="en-US" sz="2200" dirty="0" err="1"/>
              <a:t>effekt</a:t>
            </a:r>
            <a:r>
              <a:rPr lang="en-US" sz="2200" dirty="0"/>
              <a:t> </a:t>
            </a:r>
            <a:r>
              <a:rPr lang="en-US" sz="2200" dirty="0" err="1"/>
              <a:t>är</a:t>
            </a:r>
            <a:r>
              <a:rPr lang="en-US" sz="2200" dirty="0"/>
              <a:t> det bra </a:t>
            </a:r>
            <a:r>
              <a:rPr lang="en-US" sz="2200" dirty="0" err="1"/>
              <a:t>att</a:t>
            </a:r>
            <a:r>
              <a:rPr lang="en-US" sz="2200" dirty="0"/>
              <a:t> </a:t>
            </a:r>
            <a:r>
              <a:rPr lang="en-US" sz="2200" dirty="0" err="1"/>
              <a:t>träna</a:t>
            </a:r>
            <a:r>
              <a:rPr lang="en-US" sz="2200" dirty="0"/>
              <a:t> </a:t>
            </a:r>
            <a:r>
              <a:rPr lang="en-US" sz="2200" b="1" dirty="0" err="1"/>
              <a:t>balans</a:t>
            </a:r>
            <a:r>
              <a:rPr lang="en-US" sz="2200" b="1" dirty="0"/>
              <a:t> </a:t>
            </a:r>
            <a:r>
              <a:rPr lang="en-US" sz="2200" b="1" dirty="0" err="1"/>
              <a:t>och</a:t>
            </a:r>
            <a:r>
              <a:rPr lang="en-US" sz="2200" b="1" dirty="0"/>
              <a:t> </a:t>
            </a:r>
            <a:r>
              <a:rPr lang="en-US" sz="2200" b="1" dirty="0" err="1"/>
              <a:t>styrka</a:t>
            </a:r>
            <a:r>
              <a:rPr lang="en-US" sz="2200" b="1" dirty="0"/>
              <a:t> </a:t>
            </a:r>
            <a:r>
              <a:rPr lang="en-US" sz="2200" dirty="0" err="1"/>
              <a:t>minst</a:t>
            </a:r>
            <a:r>
              <a:rPr lang="en-US" sz="2200" dirty="0"/>
              <a:t> </a:t>
            </a:r>
            <a:r>
              <a:rPr lang="en-US" sz="2200" dirty="0" err="1"/>
              <a:t>två</a:t>
            </a:r>
            <a:r>
              <a:rPr lang="en-US" sz="2200" dirty="0"/>
              <a:t> </a:t>
            </a:r>
            <a:r>
              <a:rPr lang="en-US" sz="2200" dirty="0" err="1"/>
              <a:t>gånger</a:t>
            </a:r>
            <a:r>
              <a:rPr lang="en-US" sz="2200" dirty="0"/>
              <a:t> per </a:t>
            </a:r>
            <a:r>
              <a:rPr lang="en-US" sz="2200" dirty="0" err="1"/>
              <a:t>vecka</a:t>
            </a:r>
            <a:r>
              <a:rPr lang="en-US" sz="2200" dirty="0"/>
              <a:t>. </a:t>
            </a:r>
          </a:p>
          <a:p>
            <a:pPr marL="342900" indent="-342900">
              <a:lnSpc>
                <a:spcPct val="120000"/>
              </a:lnSpc>
              <a:buBlip>
                <a:blip r:embed="rId3"/>
              </a:buBlip>
            </a:pPr>
            <a:r>
              <a:rPr lang="en-US" sz="2200" dirty="0" err="1"/>
              <a:t>Komplettera</a:t>
            </a:r>
            <a:r>
              <a:rPr lang="en-US" sz="2200" dirty="0"/>
              <a:t> </a:t>
            </a:r>
            <a:r>
              <a:rPr lang="en-US" sz="2200" dirty="0" err="1"/>
              <a:t>gärna</a:t>
            </a:r>
            <a:r>
              <a:rPr lang="en-US" sz="2200" dirty="0"/>
              <a:t> </a:t>
            </a:r>
            <a:r>
              <a:rPr lang="en-US" sz="2200" dirty="0" err="1"/>
              <a:t>balans</a:t>
            </a:r>
            <a:r>
              <a:rPr lang="en-US" sz="2200" dirty="0"/>
              <a:t>- </a:t>
            </a:r>
            <a:r>
              <a:rPr lang="en-US" sz="2200" dirty="0" err="1"/>
              <a:t>och</a:t>
            </a:r>
            <a:r>
              <a:rPr lang="en-US" sz="2200" dirty="0"/>
              <a:t> </a:t>
            </a:r>
            <a:r>
              <a:rPr lang="en-US" sz="2200" dirty="0" err="1"/>
              <a:t>styrketräningen</a:t>
            </a:r>
            <a:r>
              <a:rPr lang="en-US" sz="2200" dirty="0"/>
              <a:t> med </a:t>
            </a:r>
            <a:r>
              <a:rPr lang="en-US" sz="2200" b="1" dirty="0" err="1"/>
              <a:t>daglig</a:t>
            </a:r>
            <a:r>
              <a:rPr lang="en-US" sz="2200" b="1" dirty="0"/>
              <a:t> </a:t>
            </a:r>
            <a:r>
              <a:rPr lang="en-US" sz="2200" b="1" dirty="0" err="1"/>
              <a:t>fysisk</a:t>
            </a:r>
            <a:r>
              <a:rPr lang="en-US" sz="2200" b="1" dirty="0"/>
              <a:t> </a:t>
            </a:r>
            <a:r>
              <a:rPr lang="en-US" sz="2200" b="1" dirty="0" err="1"/>
              <a:t>aktivitet</a:t>
            </a:r>
            <a:r>
              <a:rPr lang="en-US" sz="2200" dirty="0"/>
              <a:t>. Ta </a:t>
            </a:r>
            <a:r>
              <a:rPr lang="en-US" sz="2200" dirty="0" err="1"/>
              <a:t>i</a:t>
            </a:r>
            <a:r>
              <a:rPr lang="en-US" sz="2200" dirty="0"/>
              <a:t> </a:t>
            </a:r>
            <a:r>
              <a:rPr lang="en-US" sz="2200" dirty="0" err="1"/>
              <a:t>så</a:t>
            </a:r>
            <a:r>
              <a:rPr lang="en-US" sz="2200" dirty="0"/>
              <a:t> </a:t>
            </a:r>
            <a:r>
              <a:rPr lang="en-US" sz="2200" dirty="0" err="1"/>
              <a:t>att</a:t>
            </a:r>
            <a:r>
              <a:rPr lang="en-US" sz="2200" dirty="0"/>
              <a:t> du </a:t>
            </a:r>
            <a:r>
              <a:rPr lang="en-US" sz="2200" dirty="0" err="1"/>
              <a:t>blir</a:t>
            </a:r>
            <a:r>
              <a:rPr lang="en-US" sz="2200" dirty="0"/>
              <a:t> </a:t>
            </a:r>
            <a:r>
              <a:rPr lang="en-US" sz="2200" dirty="0" err="1"/>
              <a:t>lätt</a:t>
            </a:r>
            <a:r>
              <a:rPr lang="en-US" sz="2200" dirty="0"/>
              <a:t> </a:t>
            </a:r>
            <a:r>
              <a:rPr lang="en-US" sz="2200" dirty="0" err="1"/>
              <a:t>andfådd</a:t>
            </a:r>
            <a:r>
              <a:rPr lang="en-US" sz="2200" dirty="0"/>
              <a:t>. </a:t>
            </a:r>
          </a:p>
          <a:p>
            <a:pPr marL="342900" indent="-342900">
              <a:lnSpc>
                <a:spcPct val="120000"/>
              </a:lnSpc>
              <a:buBlip>
                <a:blip r:embed="rId3"/>
              </a:buBlip>
            </a:pPr>
            <a:r>
              <a:rPr lang="sv-SE" sz="2200" dirty="0">
                <a:solidFill>
                  <a:schemeClr val="tx1"/>
                </a:solidFill>
              </a:rPr>
              <a:t>För att musklerna ska bli starkare måste du </a:t>
            </a:r>
            <a:r>
              <a:rPr lang="sv-SE" sz="2200" b="1" dirty="0">
                <a:solidFill>
                  <a:schemeClr val="tx1"/>
                </a:solidFill>
              </a:rPr>
              <a:t>ta i så att musklerna blir trötta</a:t>
            </a:r>
            <a:r>
              <a:rPr lang="sv-SE" sz="2200" dirty="0">
                <a:solidFill>
                  <a:schemeClr val="tx1"/>
                </a:solidFill>
              </a:rPr>
              <a:t>.</a:t>
            </a:r>
            <a:endParaRPr lang="en-US" sz="2200" dirty="0"/>
          </a:p>
          <a:p>
            <a:pPr marL="342900" indent="-342900">
              <a:lnSpc>
                <a:spcPct val="100000"/>
              </a:lnSpc>
              <a:buBlip>
                <a:blip r:embed="rId3"/>
              </a:buBlip>
            </a:pPr>
            <a:endParaRPr lang="en-US" sz="2400" dirty="0"/>
          </a:p>
        </p:txBody>
      </p:sp>
      <p:pic>
        <p:nvPicPr>
          <p:cNvPr id="4" name="Bildobjekt 3" descr="En bild som visar fotbeklädnader, utomhus, person, Byxor&#10;&#10;AI-genererat innehåll kan vara felaktigt.">
            <a:extLst>
              <a:ext uri="{FF2B5EF4-FFF2-40B4-BE49-F238E27FC236}">
                <a16:creationId xmlns:a16="http://schemas.microsoft.com/office/drawing/2014/main" id="{3B96160A-EF49-A6C3-A724-32CE278B3A4F}"/>
              </a:ext>
            </a:extLst>
          </p:cNvPr>
          <p:cNvPicPr>
            <a:picLocks noChangeAspect="1"/>
          </p:cNvPicPr>
          <p:nvPr/>
        </p:nvPicPr>
        <p:blipFill>
          <a:blip r:embed="rId4"/>
          <a:stretch>
            <a:fillRect/>
          </a:stretch>
        </p:blipFill>
        <p:spPr>
          <a:xfrm>
            <a:off x="6742489" y="0"/>
            <a:ext cx="5449511" cy="6858000"/>
          </a:xfrm>
          <a:prstGeom prst="rect">
            <a:avLst/>
          </a:prstGeom>
        </p:spPr>
      </p:pic>
    </p:spTree>
    <p:extLst>
      <p:ext uri="{BB962C8B-B14F-4D97-AF65-F5344CB8AC3E}">
        <p14:creationId xmlns:p14="http://schemas.microsoft.com/office/powerpoint/2010/main" val="173590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96BB75E-A808-73CF-F5D8-F64C6624708A}"/>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2800E34-62DA-85FA-4F88-B54176944852}"/>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0F4EAFC0-6214-069D-C53E-9BEBD9CD1A86}"/>
              </a:ext>
            </a:extLst>
          </p:cNvPr>
          <p:cNvSpPr txBox="1">
            <a:spLocks/>
          </p:cNvSpPr>
          <p:nvPr/>
        </p:nvSpPr>
        <p:spPr>
          <a:xfrm>
            <a:off x="2370572" y="300529"/>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rgbClr val="4A1921"/>
                </a:solidFill>
              </a:rPr>
              <a:t>MINSKA RISKEN ATT FALLA</a:t>
            </a:r>
          </a:p>
        </p:txBody>
      </p:sp>
      <p:sp>
        <p:nvSpPr>
          <p:cNvPr id="7" name="Content Placeholder 2">
            <a:extLst>
              <a:ext uri="{FF2B5EF4-FFF2-40B4-BE49-F238E27FC236}">
                <a16:creationId xmlns:a16="http://schemas.microsoft.com/office/drawing/2014/main" id="{91991D71-65B6-4970-5307-CF2D6E622A27}"/>
              </a:ext>
            </a:extLst>
          </p:cNvPr>
          <p:cNvSpPr txBox="1">
            <a:spLocks/>
          </p:cNvSpPr>
          <p:nvPr/>
        </p:nvSpPr>
        <p:spPr>
          <a:xfrm>
            <a:off x="2358462" y="1879100"/>
            <a:ext cx="7690313"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sz="2400" dirty="0">
                <a:latin typeface="Century Gothic" panose="020B0502020202020204" pitchFamily="34" charset="0"/>
              </a:rPr>
              <a:t> Balans- och styrketräning </a:t>
            </a:r>
            <a:r>
              <a:rPr lang="sv-SE" sz="2400" b="1" dirty="0">
                <a:latin typeface="Century Gothic" panose="020B0502020202020204" pitchFamily="34" charset="0"/>
              </a:rPr>
              <a:t>minskar risken </a:t>
            </a:r>
            <a:r>
              <a:rPr lang="sv-SE" sz="2400" dirty="0">
                <a:latin typeface="Century Gothic" panose="020B0502020202020204" pitchFamily="34" charset="0"/>
              </a:rPr>
              <a:t>för fallskador. </a:t>
            </a:r>
          </a:p>
          <a:p>
            <a:pPr>
              <a:lnSpc>
                <a:spcPct val="140000"/>
              </a:lnSpc>
            </a:pPr>
            <a:r>
              <a:rPr lang="sv-SE" sz="2400" b="1" dirty="0">
                <a:solidFill>
                  <a:srgbClr val="4A1921"/>
                </a:solidFill>
                <a:latin typeface="Century Gothic" panose="020B0502020202020204" pitchFamily="34" charset="0"/>
              </a:rPr>
              <a:t> </a:t>
            </a:r>
            <a:r>
              <a:rPr lang="sv-SE" sz="2400" b="1" dirty="0">
                <a:latin typeface="Century Gothic" panose="020B0502020202020204" pitchFamily="34" charset="0"/>
              </a:rPr>
              <a:t>Värm upp </a:t>
            </a:r>
            <a:r>
              <a:rPr lang="sv-SE" sz="2400" dirty="0">
                <a:latin typeface="Century Gothic" panose="020B0502020202020204" pitchFamily="34" charset="0"/>
              </a:rPr>
              <a:t>kroppen 5-10 min innan övningarna. </a:t>
            </a:r>
          </a:p>
          <a:p>
            <a:pPr>
              <a:lnSpc>
                <a:spcPct val="140000"/>
              </a:lnSpc>
            </a:pPr>
            <a:r>
              <a:rPr lang="sv-SE" sz="2400" dirty="0">
                <a:latin typeface="Century Gothic" panose="020B0502020202020204" pitchFamily="34" charset="0"/>
              </a:rPr>
              <a:t> </a:t>
            </a:r>
            <a:r>
              <a:rPr lang="sv-SE" sz="2400" dirty="0"/>
              <a:t>För att balansen ska förbättras måste träningen upplevas som </a:t>
            </a:r>
            <a:r>
              <a:rPr lang="sv-SE" sz="2400" b="1" dirty="0"/>
              <a:t>utmanande / svår</a:t>
            </a:r>
            <a:r>
              <a:rPr lang="sv-SE" sz="2400" dirty="0"/>
              <a:t>. Öka svårighetsgraden successivt.</a:t>
            </a:r>
          </a:p>
          <a:p>
            <a:pPr>
              <a:lnSpc>
                <a:spcPct val="140000"/>
              </a:lnSpc>
            </a:pPr>
            <a:r>
              <a:rPr lang="sv-SE" sz="2400" dirty="0">
                <a:latin typeface="Century Gothic" panose="020B0502020202020204" pitchFamily="34" charset="0"/>
              </a:rPr>
              <a:t> </a:t>
            </a:r>
            <a:r>
              <a:rPr lang="sv-SE" sz="2400" dirty="0" err="1">
                <a:latin typeface="Century Gothic" panose="020B0502020202020204" pitchFamily="34" charset="0"/>
              </a:rPr>
              <a:t>www.socialstyrelsen.se</a:t>
            </a:r>
            <a:r>
              <a:rPr lang="sv-SE" sz="2400" dirty="0">
                <a:latin typeface="Century Gothic" panose="020B0502020202020204" pitchFamily="34" charset="0"/>
              </a:rPr>
              <a:t>/</a:t>
            </a:r>
            <a:r>
              <a:rPr lang="sv-SE" sz="2400" dirty="0" err="1">
                <a:latin typeface="Century Gothic" panose="020B0502020202020204" pitchFamily="34" charset="0"/>
              </a:rPr>
              <a:t>balanseramera</a:t>
            </a:r>
            <a:endParaRPr lang="sv-SE" sz="2400" dirty="0">
              <a:latin typeface="Century Gothic" panose="020B0502020202020204" pitchFamily="34" charset="0"/>
            </a:endParaRPr>
          </a:p>
        </p:txBody>
      </p:sp>
    </p:spTree>
    <p:extLst>
      <p:ext uri="{BB962C8B-B14F-4D97-AF65-F5344CB8AC3E}">
        <p14:creationId xmlns:p14="http://schemas.microsoft.com/office/powerpoint/2010/main" val="102599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68D46-7798-DDCD-EEC5-8911F24A1A14}"/>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E5857FC6-46B4-3E34-7AE9-F0441B0D4511}"/>
              </a:ext>
            </a:extLst>
          </p:cNvPr>
          <p:cNvSpPr>
            <a:spLocks noGrp="1"/>
          </p:cNvSpPr>
          <p:nvPr>
            <p:ph type="title"/>
          </p:nvPr>
        </p:nvSpPr>
        <p:spPr>
          <a:xfrm>
            <a:off x="2032000" y="94429"/>
            <a:ext cx="9707963" cy="1362925"/>
          </a:xfrm>
        </p:spPr>
        <p:txBody>
          <a:bodyPr/>
          <a:lstStyle/>
          <a:p>
            <a:r>
              <a:rPr lang="en-US" dirty="0">
                <a:solidFill>
                  <a:srgbClr val="4A1921"/>
                </a:solidFill>
              </a:rPr>
              <a:t>FALLPREVENTION </a:t>
            </a:r>
            <a:r>
              <a:rPr lang="en-US" sz="2400" b="0" dirty="0">
                <a:solidFill>
                  <a:srgbClr val="4A1921"/>
                </a:solidFill>
              </a:rPr>
              <a:t>(</a:t>
            </a:r>
            <a:r>
              <a:rPr lang="en-US" sz="2400" b="0" dirty="0" err="1">
                <a:solidFill>
                  <a:srgbClr val="4A1921"/>
                </a:solidFill>
              </a:rPr>
              <a:t>Socialstyrelsen</a:t>
            </a:r>
            <a:r>
              <a:rPr lang="en-US" sz="2400" b="0" dirty="0">
                <a:solidFill>
                  <a:srgbClr val="4A1921"/>
                </a:solidFill>
              </a:rPr>
              <a:t>)</a:t>
            </a:r>
            <a:endParaRPr lang="en-US" b="0" dirty="0">
              <a:solidFill>
                <a:srgbClr val="4A1921"/>
              </a:solidFill>
            </a:endParaRPr>
          </a:p>
        </p:txBody>
      </p:sp>
      <p:pic>
        <p:nvPicPr>
          <p:cNvPr id="2" name="Onlinemedia 1" descr="Fallprevention - Att förhindra fallolyckor bland äldre (7 minuter och 38 sekunder) - Socialstyrelsen">
            <a:hlinkClick r:id="" action="ppaction://media"/>
            <a:extLst>
              <a:ext uri="{FF2B5EF4-FFF2-40B4-BE49-F238E27FC236}">
                <a16:creationId xmlns:a16="http://schemas.microsoft.com/office/drawing/2014/main" id="{BA1CE3F1-42B7-2493-F4E9-C74C538A8C8D}"/>
              </a:ext>
            </a:extLst>
          </p:cNvPr>
          <p:cNvPicPr>
            <a:picLocks noRot="1" noChangeAspect="1"/>
          </p:cNvPicPr>
          <p:nvPr>
            <a:videoFile r:link="rId1"/>
          </p:nvPr>
        </p:nvPicPr>
        <p:blipFill>
          <a:blip r:embed="rId4"/>
          <a:stretch>
            <a:fillRect/>
          </a:stretch>
        </p:blipFill>
        <p:spPr>
          <a:xfrm>
            <a:off x="2032000" y="1691640"/>
            <a:ext cx="8128000" cy="4572000"/>
          </a:xfrm>
          <a:prstGeom prst="rect">
            <a:avLst/>
          </a:prstGeom>
        </p:spPr>
      </p:pic>
    </p:spTree>
    <p:extLst>
      <p:ext uri="{BB962C8B-B14F-4D97-AF65-F5344CB8AC3E}">
        <p14:creationId xmlns:p14="http://schemas.microsoft.com/office/powerpoint/2010/main" val="328437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59C41-D006-FF9C-4347-F853ECD19A7D}"/>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88975FC8-C1BF-69FC-1174-18A95B70093C}"/>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2252F13F-2E7A-33FA-6C40-7B20A2D917FA}"/>
              </a:ext>
            </a:extLst>
          </p:cNvPr>
          <p:cNvSpPr txBox="1">
            <a:spLocks/>
          </p:cNvSpPr>
          <p:nvPr/>
        </p:nvSpPr>
        <p:spPr>
          <a:xfrm>
            <a:off x="5738260" y="1122219"/>
            <a:ext cx="6656312" cy="13125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HUR SÄTTER DU KROPPEN I RÖRELSE?</a:t>
            </a:r>
          </a:p>
        </p:txBody>
      </p:sp>
      <p:sp>
        <p:nvSpPr>
          <p:cNvPr id="7" name="Content Placeholder 2">
            <a:extLst>
              <a:ext uri="{FF2B5EF4-FFF2-40B4-BE49-F238E27FC236}">
                <a16:creationId xmlns:a16="http://schemas.microsoft.com/office/drawing/2014/main" id="{14D589A7-8C5B-BE69-2D7E-04A3A13FFB9C}"/>
              </a:ext>
            </a:extLst>
          </p:cNvPr>
          <p:cNvSpPr txBox="1">
            <a:spLocks/>
          </p:cNvSpPr>
          <p:nvPr/>
        </p:nvSpPr>
        <p:spPr>
          <a:xfrm>
            <a:off x="5738260" y="1853768"/>
            <a:ext cx="5578643" cy="3295650"/>
          </a:xfrm>
          <a:prstGeom prst="rect">
            <a:avLst/>
          </a:prstGeom>
        </p:spPr>
        <p:txBody>
          <a:bodyPr/>
          <a:lstStyle>
            <a:lvl1pPr marL="228600" indent="-228600" algn="l" defTabSz="914400" rtl="0" eaLnBrk="1" latinLnBrk="0" hangingPunct="1">
              <a:lnSpc>
                <a:spcPct val="90000"/>
              </a:lnSpc>
              <a:spcBef>
                <a:spcPts val="1000"/>
              </a:spcBef>
              <a:buFontTx/>
              <a:buBlip>
                <a:blip r:embed="rId3"/>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endParaRPr lang="sv-SE" dirty="0">
              <a:latin typeface="Century Gothic" panose="020B0502020202020204" pitchFamily="34" charset="0"/>
            </a:endParaRPr>
          </a:p>
          <a:p>
            <a:pPr>
              <a:lnSpc>
                <a:spcPct val="100000"/>
              </a:lnSpc>
            </a:pPr>
            <a:r>
              <a:rPr lang="sv-SE" dirty="0">
                <a:latin typeface="Century Gothic" panose="020B0502020202020204" pitchFamily="34" charset="0"/>
              </a:rPr>
              <a:t> </a:t>
            </a:r>
            <a:r>
              <a:rPr lang="sv-SE" sz="2000" dirty="0">
                <a:latin typeface="Century Gothic" panose="020B0502020202020204" pitchFamily="34" charset="0"/>
              </a:rPr>
              <a:t>Ridning i sig är bra träning, men att rida en eller ett par gånger i veckan räcker inte. </a:t>
            </a:r>
            <a:r>
              <a:rPr lang="sv-SE" sz="2000" b="1" dirty="0">
                <a:latin typeface="Century Gothic" panose="020B0502020202020204" pitchFamily="34" charset="0"/>
              </a:rPr>
              <a:t>Fyll i hur du sätter kroppen i rörelse </a:t>
            </a:r>
            <a:r>
              <a:rPr lang="sv-SE" sz="2000" dirty="0">
                <a:latin typeface="Century Gothic" panose="020B0502020202020204" pitchFamily="34" charset="0"/>
              </a:rPr>
              <a:t>på sidan 7.  </a:t>
            </a:r>
          </a:p>
          <a:p>
            <a:pPr>
              <a:lnSpc>
                <a:spcPct val="100000"/>
              </a:lnSpc>
            </a:pPr>
            <a:r>
              <a:rPr lang="sv-SE" sz="2000" dirty="0">
                <a:latin typeface="Century Gothic" panose="020B0502020202020204" pitchFamily="34" charset="0"/>
              </a:rPr>
              <a:t> Låt var och en </a:t>
            </a:r>
            <a:r>
              <a:rPr lang="sv-SE" sz="2000" b="1" dirty="0">
                <a:latin typeface="Century Gothic" panose="020B0502020202020204" pitchFamily="34" charset="0"/>
              </a:rPr>
              <a:t>berätta om sina </a:t>
            </a:r>
            <a:r>
              <a:rPr lang="sv-SE" sz="2000" b="1" dirty="0" err="1">
                <a:latin typeface="Century Gothic" panose="020B0502020202020204" pitchFamily="34" charset="0"/>
              </a:rPr>
              <a:t>träningsvanor</a:t>
            </a:r>
            <a:r>
              <a:rPr lang="sv-SE" sz="2000" dirty="0">
                <a:latin typeface="Century Gothic" panose="020B0502020202020204" pitchFamily="34" charset="0"/>
              </a:rPr>
              <a:t>. Tränar man tillräckligt? Vad kan man göra mer?</a:t>
            </a:r>
            <a:endParaRPr lang="sv-SE" sz="2000" dirty="0"/>
          </a:p>
        </p:txBody>
      </p:sp>
      <p:pic>
        <p:nvPicPr>
          <p:cNvPr id="4" name="Bildobjekt 3" descr="En bild som visar text, hingst, Tygel, Hästsport&#10;&#10;AI-genererat innehåll kan vara felaktigt.">
            <a:extLst>
              <a:ext uri="{FF2B5EF4-FFF2-40B4-BE49-F238E27FC236}">
                <a16:creationId xmlns:a16="http://schemas.microsoft.com/office/drawing/2014/main" id="{7D973089-0651-05EA-033E-5BC31804683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21153891">
            <a:off x="224168" y="-21593"/>
            <a:ext cx="4493215" cy="6322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74220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66E398E-4A91-4695-6B1E-D83C52D27DB3}"/>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5100968-7874-38EA-A12E-04976EA383CC}"/>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E4062B91-D2BB-3D70-9C6E-4244EB0DF516}"/>
              </a:ext>
            </a:extLst>
          </p:cNvPr>
          <p:cNvSpPr txBox="1">
            <a:spLocks/>
          </p:cNvSpPr>
          <p:nvPr/>
        </p:nvSpPr>
        <p:spPr>
          <a:xfrm>
            <a:off x="8104830" y="1261088"/>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KOM IGÅNG</a:t>
            </a:r>
          </a:p>
        </p:txBody>
      </p:sp>
      <p:sp>
        <p:nvSpPr>
          <p:cNvPr id="7" name="Content Placeholder 2">
            <a:extLst>
              <a:ext uri="{FF2B5EF4-FFF2-40B4-BE49-F238E27FC236}">
                <a16:creationId xmlns:a16="http://schemas.microsoft.com/office/drawing/2014/main" id="{2CC5EA0A-F3A8-832A-CAC9-FC7FE08FB029}"/>
              </a:ext>
            </a:extLst>
          </p:cNvPr>
          <p:cNvSpPr txBox="1">
            <a:spLocks/>
          </p:cNvSpPr>
          <p:nvPr/>
        </p:nvSpPr>
        <p:spPr>
          <a:xfrm>
            <a:off x="8237100" y="2624013"/>
            <a:ext cx="10551538"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sv-SE" sz="2400" dirty="0">
                <a:latin typeface="Century Gothic" panose="020B0502020202020204" pitchFamily="34" charset="0"/>
              </a:rPr>
              <a:t> </a:t>
            </a:r>
            <a:r>
              <a:rPr lang="sv-SE" sz="2400" dirty="0"/>
              <a:t>Öka långsamt. </a:t>
            </a:r>
          </a:p>
          <a:p>
            <a:pPr>
              <a:lnSpc>
                <a:spcPct val="140000"/>
              </a:lnSpc>
            </a:pPr>
            <a:r>
              <a:rPr lang="sv-SE" sz="2400" dirty="0">
                <a:latin typeface="Century Gothic" panose="020B0502020202020204" pitchFamily="34" charset="0"/>
              </a:rPr>
              <a:t> </a:t>
            </a:r>
            <a:r>
              <a:rPr lang="sv-SE" sz="2400" dirty="0"/>
              <a:t>Värm upp ordentligt. </a:t>
            </a:r>
            <a:endParaRPr lang="sv-SE" sz="2400" dirty="0">
              <a:latin typeface="Century Gothic" panose="020B0502020202020204" pitchFamily="34" charset="0"/>
            </a:endParaRPr>
          </a:p>
          <a:p>
            <a:pPr>
              <a:lnSpc>
                <a:spcPct val="140000"/>
              </a:lnSpc>
            </a:pPr>
            <a:r>
              <a:rPr lang="sv-SE" sz="2400" dirty="0">
                <a:latin typeface="Century Gothic" panose="020B0502020202020204" pitchFamily="34" charset="0"/>
              </a:rPr>
              <a:t> </a:t>
            </a:r>
            <a:r>
              <a:rPr lang="sv-SE" sz="2400" dirty="0"/>
              <a:t>Låt kroppen vila. </a:t>
            </a:r>
          </a:p>
        </p:txBody>
      </p:sp>
      <p:pic>
        <p:nvPicPr>
          <p:cNvPr id="5" name="Bildobjekt 4" descr="En bild som visar person, klädsel, himmel, utomhus&#10;&#10;AI-genererat innehåll kan vara felaktigt.">
            <a:extLst>
              <a:ext uri="{FF2B5EF4-FFF2-40B4-BE49-F238E27FC236}">
                <a16:creationId xmlns:a16="http://schemas.microsoft.com/office/drawing/2014/main" id="{31CFCCC6-DC7D-C086-1D19-8293D00569FE}"/>
              </a:ext>
            </a:extLst>
          </p:cNvPr>
          <p:cNvPicPr>
            <a:picLocks noChangeAspect="1"/>
          </p:cNvPicPr>
          <p:nvPr/>
        </p:nvPicPr>
        <p:blipFill>
          <a:blip r:embed="rId5"/>
          <a:stretch>
            <a:fillRect/>
          </a:stretch>
        </p:blipFill>
        <p:spPr>
          <a:xfrm>
            <a:off x="0" y="0"/>
            <a:ext cx="7719339" cy="6858000"/>
          </a:xfrm>
          <a:prstGeom prst="rect">
            <a:avLst/>
          </a:prstGeom>
        </p:spPr>
      </p:pic>
    </p:spTree>
    <p:extLst>
      <p:ext uri="{BB962C8B-B14F-4D97-AF65-F5344CB8AC3E}">
        <p14:creationId xmlns:p14="http://schemas.microsoft.com/office/powerpoint/2010/main" val="2229512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32242B0-58B2-4647-6FA1-2371055BF066}"/>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3303614-8A39-5BF3-1CDD-635EBFC6321C}"/>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19F57ACF-B988-7CEB-0AF2-F55798FF338F}"/>
              </a:ext>
            </a:extLst>
          </p:cNvPr>
          <p:cNvSpPr txBox="1">
            <a:spLocks/>
          </p:cNvSpPr>
          <p:nvPr/>
        </p:nvSpPr>
        <p:spPr>
          <a:xfrm>
            <a:off x="4482353" y="1317912"/>
            <a:ext cx="8728576" cy="308212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pPr algn="ctr"/>
            <a:r>
              <a:rPr lang="en-US" sz="4000" b="0" dirty="0">
                <a:solidFill>
                  <a:srgbClr val="4A1921"/>
                </a:solidFill>
              </a:rPr>
              <a:t>NU BLIR DET </a:t>
            </a:r>
          </a:p>
          <a:p>
            <a:pPr algn="ctr"/>
            <a:r>
              <a:rPr lang="en-US" sz="4000" dirty="0">
                <a:solidFill>
                  <a:srgbClr val="4A1921"/>
                </a:solidFill>
              </a:rPr>
              <a:t>FOKUS PÅ </a:t>
            </a:r>
          </a:p>
          <a:p>
            <a:pPr algn="ctr"/>
            <a:r>
              <a:rPr lang="en-US" sz="4000" dirty="0">
                <a:solidFill>
                  <a:srgbClr val="4A1921"/>
                </a:solidFill>
              </a:rPr>
              <a:t>HÄSTENS </a:t>
            </a:r>
          </a:p>
          <a:p>
            <a:pPr algn="ctr"/>
            <a:r>
              <a:rPr lang="en-US" sz="4000" b="0" dirty="0">
                <a:solidFill>
                  <a:srgbClr val="4A1921"/>
                </a:solidFill>
              </a:rPr>
              <a:t>MÅENDE! </a:t>
            </a:r>
          </a:p>
        </p:txBody>
      </p:sp>
      <p:pic>
        <p:nvPicPr>
          <p:cNvPr id="5" name="Platshållare för bild 13" descr="En bild som visar träd, utomhus, däggdjur, grind&#10;&#10;AI-genererat innehåll kan vara felaktigt.">
            <a:extLst>
              <a:ext uri="{FF2B5EF4-FFF2-40B4-BE49-F238E27FC236}">
                <a16:creationId xmlns:a16="http://schemas.microsoft.com/office/drawing/2014/main" id="{3127704D-27EA-DBCA-5529-E45A0047987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0" y="0"/>
            <a:ext cx="5995678" cy="6858000"/>
          </a:xfrm>
          <a:prstGeom prst="rect">
            <a:avLst/>
          </a:prstGeom>
        </p:spPr>
      </p:pic>
    </p:spTree>
    <p:extLst>
      <p:ext uri="{BB962C8B-B14F-4D97-AF65-F5344CB8AC3E}">
        <p14:creationId xmlns:p14="http://schemas.microsoft.com/office/powerpoint/2010/main" val="680561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A5C31-54E4-741A-A4FB-F1ACE2815C26}"/>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000E1E90-6ED3-A309-843F-1DADA097AFB7}"/>
              </a:ext>
            </a:extLst>
          </p:cNvPr>
          <p:cNvSpPr>
            <a:spLocks noGrp="1"/>
          </p:cNvSpPr>
          <p:nvPr>
            <p:ph type="title"/>
          </p:nvPr>
        </p:nvSpPr>
        <p:spPr>
          <a:xfrm>
            <a:off x="6653856" y="275280"/>
            <a:ext cx="5129640" cy="1600200"/>
          </a:xfrm>
        </p:spPr>
        <p:txBody>
          <a:bodyPr/>
          <a:lstStyle/>
          <a:p>
            <a:r>
              <a:rPr lang="en-US" dirty="0">
                <a:solidFill>
                  <a:srgbClr val="4A1921"/>
                </a:solidFill>
              </a:rPr>
              <a:t>HÄSTENS HÄLSA</a:t>
            </a:r>
          </a:p>
        </p:txBody>
      </p:sp>
      <p:sp>
        <p:nvSpPr>
          <p:cNvPr id="6" name="Content Placeholder 3">
            <a:extLst>
              <a:ext uri="{FF2B5EF4-FFF2-40B4-BE49-F238E27FC236}">
                <a16:creationId xmlns:a16="http://schemas.microsoft.com/office/drawing/2014/main" id="{045923C7-D91B-7C24-0412-D73BAE9B8B38}"/>
              </a:ext>
            </a:extLst>
          </p:cNvPr>
          <p:cNvSpPr>
            <a:spLocks noGrp="1"/>
          </p:cNvSpPr>
          <p:nvPr>
            <p:ph type="body" sz="half" idx="2"/>
          </p:nvPr>
        </p:nvSpPr>
        <p:spPr>
          <a:xfrm>
            <a:off x="6653856" y="1954994"/>
            <a:ext cx="4428274" cy="3356317"/>
          </a:xfrm>
        </p:spPr>
        <p:txBody>
          <a:bodyPr>
            <a:noAutofit/>
          </a:bodyPr>
          <a:lstStyle/>
          <a:p>
            <a:pPr>
              <a:lnSpc>
                <a:spcPct val="120000"/>
              </a:lnSpc>
              <a:buNone/>
            </a:pPr>
            <a:r>
              <a:rPr lang="sv-SE" sz="1800" dirty="0">
                <a:effectLst/>
              </a:rPr>
              <a:t>Att hästen hålls fri från skador och sjukdomar är viktigt (de tre vanligaste</a:t>
            </a:r>
            <a:r>
              <a:rPr lang="sv-SE" sz="1800" dirty="0"/>
              <a:t> </a:t>
            </a:r>
            <a:r>
              <a:rPr lang="sv-SE" sz="1800" dirty="0">
                <a:effectLst/>
              </a:rPr>
              <a:t>hälsoproblemen är hälta, kolik, fång). Det är också viktigt med rutiner som daglig tillsyn, regelbunden hovvård, smittskydd, hygien och förebyggande veterinärvård. Vi behöver också regelbundet se över hästens utrustning och träningsupplägg och kritiskt granska</a:t>
            </a:r>
            <a:r>
              <a:rPr lang="sv-SE" sz="1800" dirty="0"/>
              <a:t> </a:t>
            </a:r>
            <a:r>
              <a:rPr lang="sv-SE" sz="1800" dirty="0">
                <a:effectLst/>
              </a:rPr>
              <a:t>vår egna förmåga som ryttare/kusk.</a:t>
            </a:r>
          </a:p>
        </p:txBody>
      </p:sp>
      <p:pic>
        <p:nvPicPr>
          <p:cNvPr id="9" name="Platshållare för bild 8" descr="En bild som visar betsel, Hästsaker, Hästutrustning, hingst&#10;&#10;AI-genererat innehåll kan vara felaktigt.">
            <a:extLst>
              <a:ext uri="{FF2B5EF4-FFF2-40B4-BE49-F238E27FC236}">
                <a16:creationId xmlns:a16="http://schemas.microsoft.com/office/drawing/2014/main" id="{12B2B6E4-BDC8-55CA-0E7B-3A0A57E6C32A}"/>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0" y="-1"/>
            <a:ext cx="6096000" cy="6972751"/>
          </a:xfrm>
        </p:spPr>
      </p:pic>
    </p:spTree>
    <p:extLst>
      <p:ext uri="{BB962C8B-B14F-4D97-AF65-F5344CB8AC3E}">
        <p14:creationId xmlns:p14="http://schemas.microsoft.com/office/powerpoint/2010/main" val="700658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B43E7-4472-E037-0347-ACE7DAC11E47}"/>
            </a:ext>
          </a:extLst>
        </p:cNvPr>
        <p:cNvGrpSpPr/>
        <p:nvPr/>
      </p:nvGrpSpPr>
      <p:grpSpPr>
        <a:xfrm>
          <a:off x="0" y="0"/>
          <a:ext cx="0" cy="0"/>
          <a:chOff x="0" y="0"/>
          <a:chExt cx="0" cy="0"/>
        </a:xfrm>
      </p:grpSpPr>
      <p:pic>
        <p:nvPicPr>
          <p:cNvPr id="4" name="Bildobjekt 3" descr="En bild som visar person, klädsel, fotbeklädnader, häst&#10;&#10;AI-genererat innehåll kan vara felaktigt.">
            <a:extLst>
              <a:ext uri="{FF2B5EF4-FFF2-40B4-BE49-F238E27FC236}">
                <a16:creationId xmlns:a16="http://schemas.microsoft.com/office/drawing/2014/main" id="{C16B4550-8624-2E95-BFD9-8E225CD912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03581"/>
            <a:ext cx="12364278" cy="8222969"/>
          </a:xfrm>
          <a:prstGeom prst="rect">
            <a:avLst/>
          </a:prstGeom>
        </p:spPr>
      </p:pic>
      <p:sp>
        <p:nvSpPr>
          <p:cNvPr id="2" name="Content Placeholder 2">
            <a:extLst>
              <a:ext uri="{FF2B5EF4-FFF2-40B4-BE49-F238E27FC236}">
                <a16:creationId xmlns:a16="http://schemas.microsoft.com/office/drawing/2014/main" id="{FC6C252D-A390-C259-5239-F901C15580BB}"/>
              </a:ext>
            </a:extLst>
          </p:cNvPr>
          <p:cNvSpPr txBox="1">
            <a:spLocks/>
          </p:cNvSpPr>
          <p:nvPr/>
        </p:nvSpPr>
        <p:spPr>
          <a:xfrm>
            <a:off x="612648" y="2440131"/>
            <a:ext cx="9674352" cy="3295650"/>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dirty="0"/>
          </a:p>
        </p:txBody>
      </p:sp>
      <p:sp>
        <p:nvSpPr>
          <p:cNvPr id="6" name="Title 1">
            <a:extLst>
              <a:ext uri="{FF2B5EF4-FFF2-40B4-BE49-F238E27FC236}">
                <a16:creationId xmlns:a16="http://schemas.microsoft.com/office/drawing/2014/main" id="{0E710C43-387B-1F7F-0A08-96971A8003EB}"/>
              </a:ext>
            </a:extLst>
          </p:cNvPr>
          <p:cNvSpPr txBox="1">
            <a:spLocks/>
          </p:cNvSpPr>
          <p:nvPr/>
        </p:nvSpPr>
        <p:spPr>
          <a:xfrm>
            <a:off x="4706268" y="2725031"/>
            <a:ext cx="9707963" cy="13629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baseline="0">
                <a:solidFill>
                  <a:schemeClr val="tx1"/>
                </a:solidFill>
                <a:latin typeface="+mj-lt"/>
                <a:ea typeface="+mj-ea"/>
                <a:cs typeface="+mj-cs"/>
              </a:defRPr>
            </a:lvl1pPr>
          </a:lstStyle>
          <a:p>
            <a:r>
              <a:rPr lang="en-US" dirty="0">
                <a:solidFill>
                  <a:srgbClr val="4A1921"/>
                </a:solidFill>
              </a:rPr>
              <a:t> </a:t>
            </a:r>
          </a:p>
          <a:p>
            <a:r>
              <a:rPr lang="en-US" dirty="0">
                <a:solidFill>
                  <a:schemeClr val="bg1"/>
                </a:solidFill>
              </a:rPr>
              <a:t>VISITERING </a:t>
            </a:r>
          </a:p>
        </p:txBody>
      </p:sp>
    </p:spTree>
    <p:extLst>
      <p:ext uri="{BB962C8B-B14F-4D97-AF65-F5344CB8AC3E}">
        <p14:creationId xmlns:p14="http://schemas.microsoft.com/office/powerpoint/2010/main" val="966284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15B2A3A-30EA-E3BE-A2CB-70F6002ECF9C}"/>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2CE11D6F-5B1B-924B-3E11-57E9B69B542E}"/>
              </a:ext>
            </a:extLst>
          </p:cNvPr>
          <p:cNvSpPr>
            <a:spLocks noGrp="1"/>
          </p:cNvSpPr>
          <p:nvPr>
            <p:ph type="title"/>
          </p:nvPr>
        </p:nvSpPr>
        <p:spPr>
          <a:xfrm>
            <a:off x="1621611" y="361706"/>
            <a:ext cx="4427414" cy="2033655"/>
          </a:xfrm>
        </p:spPr>
        <p:txBody>
          <a:bodyPr/>
          <a:lstStyle/>
          <a:p>
            <a:r>
              <a:rPr lang="en-US" dirty="0">
                <a:solidFill>
                  <a:srgbClr val="4A1921"/>
                </a:solidFill>
              </a:rPr>
              <a:t>NU KÖR VI</a:t>
            </a:r>
          </a:p>
        </p:txBody>
      </p:sp>
      <p:sp>
        <p:nvSpPr>
          <p:cNvPr id="2" name="Content Placeholder 2">
            <a:extLst>
              <a:ext uri="{FF2B5EF4-FFF2-40B4-BE49-F238E27FC236}">
                <a16:creationId xmlns:a16="http://schemas.microsoft.com/office/drawing/2014/main" id="{518306F6-2C1F-893E-A273-6581422B4A01}"/>
              </a:ext>
            </a:extLst>
          </p:cNvPr>
          <p:cNvSpPr txBox="1">
            <a:spLocks/>
          </p:cNvSpPr>
          <p:nvPr/>
        </p:nvSpPr>
        <p:spPr>
          <a:xfrm>
            <a:off x="1621611" y="1707384"/>
            <a:ext cx="5578643" cy="2681464"/>
          </a:xfrm>
          <a:prstGeom prst="rect">
            <a:avLst/>
          </a:prstGeom>
        </p:spPr>
        <p:txBody>
          <a:bodyPr/>
          <a:lst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4"/>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4"/>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4"/>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pPr>
            <a:endParaRPr lang="sv-SE" dirty="0">
              <a:latin typeface="Century Gothic" panose="020B0502020202020204" pitchFamily="34" charset="0"/>
            </a:endParaRPr>
          </a:p>
          <a:p>
            <a:pPr>
              <a:lnSpc>
                <a:spcPct val="100000"/>
              </a:lnSpc>
            </a:pPr>
            <a:r>
              <a:rPr lang="sv-SE" sz="2000" dirty="0">
                <a:latin typeface="Century Gothic" panose="020B0502020202020204" pitchFamily="34" charset="0"/>
              </a:rPr>
              <a:t> Ta en promenad (15 min)</a:t>
            </a:r>
          </a:p>
          <a:p>
            <a:pPr>
              <a:lnSpc>
                <a:spcPct val="100000"/>
              </a:lnSpc>
            </a:pPr>
            <a:r>
              <a:rPr lang="sv-SE" sz="2000" dirty="0"/>
              <a:t> Träningspass (30– 45 min)</a:t>
            </a:r>
          </a:p>
          <a:p>
            <a:pPr>
              <a:lnSpc>
                <a:spcPct val="100000"/>
              </a:lnSpc>
            </a:pPr>
            <a:r>
              <a:rPr lang="sv-SE" sz="2000" dirty="0"/>
              <a:t> Har dagen motsvarat </a:t>
            </a:r>
            <a:br>
              <a:rPr lang="sv-SE" sz="2000" dirty="0"/>
            </a:br>
            <a:r>
              <a:rPr lang="sv-SE" sz="2000" dirty="0"/>
              <a:t>dina förväntningar?</a:t>
            </a:r>
          </a:p>
          <a:p>
            <a:pPr>
              <a:lnSpc>
                <a:spcPct val="100000"/>
              </a:lnSpc>
            </a:pPr>
            <a:r>
              <a:rPr lang="sv-SE" sz="2000" dirty="0"/>
              <a:t> Avrunda dagen! </a:t>
            </a:r>
          </a:p>
          <a:p>
            <a:pPr>
              <a:lnSpc>
                <a:spcPct val="100000"/>
              </a:lnSpc>
            </a:pPr>
            <a:endParaRPr lang="sv-SE" sz="2000" dirty="0"/>
          </a:p>
        </p:txBody>
      </p:sp>
      <p:pic>
        <p:nvPicPr>
          <p:cNvPr id="6" name="Bildobjekt 5" descr="En bild som visar utomhus, gräs, däggdjur, träd&#10;&#10;AI-genererat innehåll kan vara felaktigt.">
            <a:extLst>
              <a:ext uri="{FF2B5EF4-FFF2-40B4-BE49-F238E27FC236}">
                <a16:creationId xmlns:a16="http://schemas.microsoft.com/office/drawing/2014/main" id="{7F58C0EC-787E-7C57-E00B-0A543C58CB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6482515" y="1148515"/>
            <a:ext cx="6857999" cy="4560971"/>
          </a:xfrm>
          <a:prstGeom prst="rect">
            <a:avLst/>
          </a:prstGeom>
        </p:spPr>
      </p:pic>
    </p:spTree>
    <p:extLst>
      <p:ext uri="{BB962C8B-B14F-4D97-AF65-F5344CB8AC3E}">
        <p14:creationId xmlns:p14="http://schemas.microsoft.com/office/powerpoint/2010/main" val="544456060"/>
      </p:ext>
    </p:extLst>
  </p:cSld>
  <p:clrMapOvr>
    <a:masterClrMapping/>
  </p:clrMapOvr>
</p:sld>
</file>

<file path=ppt/theme/theme1.xml><?xml version="1.0" encoding="utf-8"?>
<a:theme xmlns:a="http://schemas.openxmlformats.org/drawingml/2006/main" name="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7D1372F3-5EDB-194D-9CD6-5E03084B9303}"/>
    </a:ext>
  </a:extLst>
</a:theme>
</file>

<file path=ppt/theme/theme2.xml><?xml version="1.0" encoding="utf-8"?>
<a:theme xmlns:a="http://schemas.openxmlformats.org/drawingml/2006/main" name="2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F6553F3-11EB-1645-AC94-F96C955F23C1}"/>
    </a:ext>
  </a:extLst>
</a:theme>
</file>

<file path=ppt/theme/theme3.xml><?xml version="1.0" encoding="utf-8"?>
<a:theme xmlns:a="http://schemas.openxmlformats.org/drawingml/2006/main" name="1_Office-tema">
  <a:themeElements>
    <a:clrScheme name="SvRF">
      <a:dk1>
        <a:srgbClr val="000000"/>
      </a:dk1>
      <a:lt1>
        <a:srgbClr val="FFFFFF"/>
      </a:lt1>
      <a:dk2>
        <a:srgbClr val="0E2841"/>
      </a:dk2>
      <a:lt2>
        <a:srgbClr val="E8E8E8"/>
      </a:lt2>
      <a:accent1>
        <a:srgbClr val="FFDA1A"/>
      </a:accent1>
      <a:accent2>
        <a:srgbClr val="00678D"/>
      </a:accent2>
      <a:accent3>
        <a:srgbClr val="8F3341"/>
      </a:accent3>
      <a:accent4>
        <a:srgbClr val="0F9ED5"/>
      </a:accent4>
      <a:accent5>
        <a:srgbClr val="A02B93"/>
      </a:accent5>
      <a:accent6>
        <a:srgbClr val="4EA72E"/>
      </a:accent6>
      <a:hlink>
        <a:srgbClr val="467886"/>
      </a:hlink>
      <a:folHlink>
        <a:srgbClr val="96607D"/>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 bakgrund RU65+" id="{15A51CF8-7FD2-5342-A8B9-545829F829AE}" vid="{98C0AA2A-3EE3-E34B-9F27-3C8E34EF99A0}"/>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Office-tema</Template>
  <TotalTime>790</TotalTime>
  <Words>1756</Words>
  <Application>Microsoft Macintosh PowerPoint</Application>
  <PresentationFormat>Bredbild</PresentationFormat>
  <Paragraphs>142</Paragraphs>
  <Slides>15</Slides>
  <Notes>15</Notes>
  <HiddenSlides>0</HiddenSlides>
  <MMClips>1</MMClips>
  <ScaleCrop>false</ScaleCrop>
  <HeadingPairs>
    <vt:vector size="6" baseType="variant">
      <vt:variant>
        <vt:lpstr>Använt teckensnitt</vt:lpstr>
      </vt:variant>
      <vt:variant>
        <vt:i4>9</vt:i4>
      </vt:variant>
      <vt:variant>
        <vt:lpstr>Tema</vt:lpstr>
      </vt:variant>
      <vt:variant>
        <vt:i4>3</vt:i4>
      </vt:variant>
      <vt:variant>
        <vt:lpstr>Bildrubriker</vt:lpstr>
      </vt:variant>
      <vt:variant>
        <vt:i4>15</vt:i4>
      </vt:variant>
    </vt:vector>
  </HeadingPairs>
  <TitlesOfParts>
    <vt:vector size="27" baseType="lpstr">
      <vt:lpstr>Aptos</vt:lpstr>
      <vt:lpstr>Arial</vt:lpstr>
      <vt:lpstr>Century Gothic</vt:lpstr>
      <vt:lpstr>Helvetica</vt:lpstr>
      <vt:lpstr>Metric</vt:lpstr>
      <vt:lpstr>ProximaNova</vt:lpstr>
      <vt:lpstr>Times</vt:lpstr>
      <vt:lpstr>var(--vimeo-fonts-heading)</vt:lpstr>
      <vt:lpstr>Wingdings</vt:lpstr>
      <vt:lpstr>Office-tema</vt:lpstr>
      <vt:lpstr>2_Office-tema</vt:lpstr>
      <vt:lpstr>1_Office-tema</vt:lpstr>
      <vt:lpstr>RYTTARUTVECKLING 65+</vt:lpstr>
      <vt:lpstr>RIDSPORT HELA LIVET</vt:lpstr>
      <vt:lpstr>PowerPoint-presentation</vt:lpstr>
      <vt:lpstr>TRIVSELREGLER &amp; FÖRVÄNTNINGAR</vt:lpstr>
      <vt:lpstr>DAGS FÖR POWERFIKA!  Vilka fixar fikat till nästa träff?</vt:lpstr>
      <vt:lpstr>TRÄNA BÖR MAN!</vt:lpstr>
      <vt:lpstr>TIPS OM TRÄNING</vt:lpstr>
      <vt:lpstr>PowerPoint-presentation</vt:lpstr>
      <vt:lpstr>FALLPREVENTION (Socialstyrelsen)</vt:lpstr>
      <vt:lpstr>PowerPoint-presentation</vt:lpstr>
      <vt:lpstr>PowerPoint-presentation</vt:lpstr>
      <vt:lpstr>PowerPoint-presentation</vt:lpstr>
      <vt:lpstr>HÄSTENS HÄLSA</vt:lpstr>
      <vt:lpstr>PowerPoint-presentation</vt:lpstr>
      <vt:lpstr>NU KÖR VI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Jessica Ortiz Bergström</dc:creator>
  <cp:lastModifiedBy>Jessica Ortiz Bergström</cp:lastModifiedBy>
  <cp:revision>21</cp:revision>
  <cp:lastPrinted>2025-03-11T18:33:41Z</cp:lastPrinted>
  <dcterms:created xsi:type="dcterms:W3CDTF">2025-03-11T12:33:08Z</dcterms:created>
  <dcterms:modified xsi:type="dcterms:W3CDTF">2025-04-15T08:53:58Z</dcterms:modified>
</cp:coreProperties>
</file>