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62" r:id="rId3"/>
  </p:sldMasterIdLst>
  <p:notesMasterIdLst>
    <p:notesMasterId r:id="rId23"/>
  </p:notesMasterIdLst>
  <p:sldIdLst>
    <p:sldId id="262" r:id="rId4"/>
    <p:sldId id="256" r:id="rId5"/>
    <p:sldId id="272" r:id="rId6"/>
    <p:sldId id="274" r:id="rId7"/>
    <p:sldId id="273" r:id="rId8"/>
    <p:sldId id="261" r:id="rId9"/>
    <p:sldId id="263" r:id="rId10"/>
    <p:sldId id="278" r:id="rId11"/>
    <p:sldId id="279" r:id="rId12"/>
    <p:sldId id="258" r:id="rId13"/>
    <p:sldId id="275" r:id="rId14"/>
    <p:sldId id="276" r:id="rId15"/>
    <p:sldId id="277" r:id="rId16"/>
    <p:sldId id="271" r:id="rId17"/>
    <p:sldId id="284" r:id="rId18"/>
    <p:sldId id="267" r:id="rId19"/>
    <p:sldId id="265" r:id="rId20"/>
    <p:sldId id="280" r:id="rId21"/>
    <p:sldId id="266"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45"/>
    <p:restoredTop sz="81625"/>
  </p:normalViewPr>
  <p:slideViewPr>
    <p:cSldViewPr snapToGrid="0">
      <p:cViewPr varScale="1">
        <p:scale>
          <a:sx n="88" d="100"/>
          <a:sy n="88" d="100"/>
        </p:scale>
        <p:origin x="11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82CD2-6C58-3E42-86E9-0BDC9764C6C6}" type="datetimeFigureOut">
              <a:rPr lang="sv-SE" smtClean="0"/>
              <a:t>2025-04-06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17291-3101-554B-8389-2AFE84915B4A}" type="slidenum">
              <a:rPr lang="sv-SE" smtClean="0"/>
              <a:t>‹#›</a:t>
            </a:fld>
            <a:endParaRPr lang="sv-SE"/>
          </a:p>
        </p:txBody>
      </p:sp>
    </p:spTree>
    <p:extLst>
      <p:ext uri="{BB962C8B-B14F-4D97-AF65-F5344CB8AC3E}">
        <p14:creationId xmlns:p14="http://schemas.microsoft.com/office/powerpoint/2010/main" val="363947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2</a:t>
            </a:fld>
            <a:endParaRPr lang="sv-SE"/>
          </a:p>
        </p:txBody>
      </p:sp>
    </p:spTree>
    <p:extLst>
      <p:ext uri="{BB962C8B-B14F-4D97-AF65-F5344CB8AC3E}">
        <p14:creationId xmlns:p14="http://schemas.microsoft.com/office/powerpoint/2010/main" val="63626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VARVET RUNT</a:t>
            </a:r>
          </a:p>
          <a:p>
            <a:r>
              <a:rPr lang="sv-SE" dirty="0"/>
              <a:t>Låt alla i gruppen presentera sig för varandra. Ge var och en lite tid att fylla i sin ridväg på sidan 3 i häftet (5-10 minuter) och sedan använder ni den när deltagarna berättar om sig själva. </a:t>
            </a: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3</a:t>
            </a:fld>
            <a:endParaRPr lang="sv-SE"/>
          </a:p>
        </p:txBody>
      </p:sp>
    </p:spTree>
    <p:extLst>
      <p:ext uri="{BB962C8B-B14F-4D97-AF65-F5344CB8AC3E}">
        <p14:creationId xmlns:p14="http://schemas.microsoft.com/office/powerpoint/2010/main" val="565258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Trivselregler</a:t>
            </a:r>
            <a:r>
              <a:rPr lang="sv-SE" dirty="0"/>
              <a:t>. Låt deltagarna prata med varandra en stund, sedan sätter ni på pränt ett antal trivselregler (exempelvis: passa tider, låta alla komma till tals, alla har ett ansvar att bidra till diskussionerna, det som sägs här i rummet – stannar här, högt i tak…). Syftet med trivselreglerna är att det ska bli ett tryggt klimat där alla i rummet bidrar och delar med sig. </a:t>
            </a:r>
          </a:p>
          <a:p>
            <a:endParaRPr lang="sv-SE" dirty="0"/>
          </a:p>
          <a:p>
            <a:r>
              <a:rPr lang="sv-SE" b="1" dirty="0"/>
              <a:t>Förväntningar på dagen? </a:t>
            </a:r>
            <a:r>
              <a:rPr lang="sv-SE" dirty="0"/>
              <a:t>Vad hoppas man komma härifrån med? Nya recept? Lite mer koll på </a:t>
            </a:r>
            <a:r>
              <a:rPr lang="sv-SE" dirty="0" err="1"/>
              <a:t>matläget</a:t>
            </a:r>
            <a:r>
              <a:rPr lang="sv-SE" dirty="0"/>
              <a:t>? En ny stallkompis? </a:t>
            </a:r>
          </a:p>
        </p:txBody>
      </p:sp>
      <p:sp>
        <p:nvSpPr>
          <p:cNvPr id="4" name="Platshållare för bildnummer 3"/>
          <p:cNvSpPr>
            <a:spLocks noGrp="1"/>
          </p:cNvSpPr>
          <p:nvPr>
            <p:ph type="sldNum" sz="quarter" idx="5"/>
          </p:nvPr>
        </p:nvSpPr>
        <p:spPr/>
        <p:txBody>
          <a:bodyPr/>
          <a:lstStyle/>
          <a:p>
            <a:fld id="{3A417291-3101-554B-8389-2AFE84915B4A}" type="slidenum">
              <a:rPr lang="sv-SE" smtClean="0"/>
              <a:t>4</a:t>
            </a:fld>
            <a:endParaRPr lang="sv-SE"/>
          </a:p>
        </p:txBody>
      </p:sp>
    </p:spTree>
    <p:extLst>
      <p:ext uri="{BB962C8B-B14F-4D97-AF65-F5344CB8AC3E}">
        <p14:creationId xmlns:p14="http://schemas.microsoft.com/office/powerpoint/2010/main" val="2605176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presentationen bygger på </a:t>
            </a:r>
            <a:r>
              <a:rPr lang="sv-SE" b="1" i="0" dirty="0">
                <a:solidFill>
                  <a:schemeClr val="tx1"/>
                </a:solidFill>
              </a:rPr>
              <a:t>Livsmedelsverkets</a:t>
            </a:r>
            <a:r>
              <a:rPr lang="sv-SE" i="0" dirty="0">
                <a:solidFill>
                  <a:schemeClr val="tx1"/>
                </a:solidFill>
              </a:rPr>
              <a:t> kostråd för äldre. Råden </a:t>
            </a:r>
            <a:r>
              <a:rPr lang="sv-SE" dirty="0"/>
              <a:t>gäller för de flesta, men inte för alla. Sjukdomar kan till exempel påverka vilken mat du behöver äta. Om du har fått särskilda rekommendationer från din läkare eller dietist, följ deras råd.</a:t>
            </a:r>
            <a:endParaRPr lang="sv-SE" i="0" dirty="0">
              <a:solidFill>
                <a:schemeClr val="tx1"/>
              </a:solidFill>
            </a:endParaRPr>
          </a:p>
          <a:p>
            <a:endParaRPr lang="sv-SE" i="0" dirty="0">
              <a:solidFill>
                <a:schemeClr val="tx1"/>
              </a:solidFill>
            </a:endParaRPr>
          </a:p>
          <a:p>
            <a:r>
              <a:rPr lang="sv-SE" sz="1200" dirty="0"/>
              <a:t>Det är </a:t>
            </a:r>
            <a:r>
              <a:rPr lang="sv-SE" sz="1200" b="1" dirty="0"/>
              <a:t>svårt att säga </a:t>
            </a:r>
            <a:r>
              <a:rPr lang="sv-SE" sz="1200" dirty="0"/>
              <a:t>exakt när åldrandet startar eftersom det är mycket </a:t>
            </a:r>
            <a:r>
              <a:rPr lang="sv-SE" sz="1200" b="1" dirty="0"/>
              <a:t>individuellt</a:t>
            </a:r>
            <a:r>
              <a:rPr lang="sv-SE" sz="1200" dirty="0"/>
              <a:t>. Åldrandet</a:t>
            </a:r>
            <a:r>
              <a:rPr lang="sv-SE" sz="1200" baseline="0" dirty="0"/>
              <a:t> sker gradvis och kan till exempel påverkas av olika </a:t>
            </a:r>
            <a:r>
              <a:rPr lang="sv-SE" sz="1200" baseline="0" dirty="0" err="1"/>
              <a:t>sjukdomar.</a:t>
            </a:r>
            <a:r>
              <a:rPr lang="sv-SE" sz="1200" b="1" dirty="0" err="1"/>
              <a:t>Kroppens</a:t>
            </a:r>
            <a:r>
              <a:rPr lang="sv-SE" sz="1200" b="1" dirty="0"/>
              <a:t> behov förändras gradvis </a:t>
            </a:r>
            <a:r>
              <a:rPr lang="sv-SE" sz="1200" dirty="0"/>
              <a:t>med stigande ålder</a:t>
            </a:r>
            <a:r>
              <a:rPr lang="sv-SE" sz="1200" baseline="0" dirty="0"/>
              <a:t>. Det är också vanligt att </a:t>
            </a:r>
            <a:r>
              <a:rPr lang="sv-SE" sz="1200" b="1" baseline="0" dirty="0"/>
              <a:t>matvanorna förändras</a:t>
            </a:r>
            <a:r>
              <a:rPr lang="sv-SE" sz="1200" baseline="0" dirty="0"/>
              <a:t> i samband med att du går i </a:t>
            </a:r>
            <a:r>
              <a:rPr lang="sv-SE" sz="1200" b="1" baseline="0" dirty="0"/>
              <a:t>pension</a:t>
            </a:r>
            <a:r>
              <a:rPr lang="sv-SE" sz="1200" baseline="0" dirty="0"/>
              <a:t> och vardagens rutiner blir annorlunda. Därför är det bra att börja se över dina matvanor i samband med pensionen och fundera på om du successivt behöver gå över till att äta lite annorlunda.</a:t>
            </a:r>
            <a:endParaRPr lang="sv-SE" sz="1200" dirty="0"/>
          </a:p>
          <a:p>
            <a:endParaRPr lang="sv-SE" i="0" dirty="0">
              <a:solidFill>
                <a:schemeClr val="tx1"/>
              </a:solidFill>
            </a:endParaRPr>
          </a:p>
          <a:p>
            <a:r>
              <a:rPr lang="sv-SE" b="1" i="0" dirty="0">
                <a:solidFill>
                  <a:schemeClr val="tx1"/>
                </a:solidFill>
              </a:rPr>
              <a:t>Låt gärna deltagarna diskutera lite hur de själva upplever sin situation utifrån de olika perspektiven. Kanske bara samtala en stund med den som sitter intill. </a:t>
            </a:r>
          </a:p>
          <a:p>
            <a:endParaRPr lang="sv-SE" sz="1200" i="0" dirty="0">
              <a:solidFill>
                <a:schemeClr val="tx1"/>
              </a:solidFill>
            </a:endParaRPr>
          </a:p>
          <a:p>
            <a:r>
              <a:rPr lang="sv-SE" sz="1200" i="1" dirty="0">
                <a:solidFill>
                  <a:schemeClr val="tx1"/>
                </a:solidFill>
              </a:rPr>
              <a:t>Tips till dig som presenterar: Livsmedelsverket har en 50</a:t>
            </a:r>
            <a:r>
              <a:rPr lang="sv-SE" sz="1200" i="1" baseline="0" dirty="0">
                <a:solidFill>
                  <a:schemeClr val="tx1"/>
                </a:solidFill>
              </a:rPr>
              <a:t> sekunder lång film om äldre med minskad aptit som finns på </a:t>
            </a:r>
            <a:r>
              <a:rPr lang="sv-SE" i="1" baseline="0" dirty="0" err="1">
                <a:solidFill>
                  <a:schemeClr val="tx1"/>
                </a:solidFill>
              </a:rPr>
              <a:t>www.livsmedelsverket.se</a:t>
            </a:r>
            <a:r>
              <a:rPr lang="sv-SE" i="1" baseline="0" dirty="0">
                <a:solidFill>
                  <a:schemeClr val="tx1"/>
                </a:solidFill>
              </a:rPr>
              <a:t>/</a:t>
            </a:r>
            <a:r>
              <a:rPr lang="sv-SE" i="1" baseline="0" dirty="0" err="1">
                <a:solidFill>
                  <a:schemeClr val="tx1"/>
                </a:solidFill>
              </a:rPr>
              <a:t>aldre</a:t>
            </a:r>
            <a:r>
              <a:rPr lang="sv-SE" i="1" baseline="0" dirty="0">
                <a:solidFill>
                  <a:schemeClr val="tx1"/>
                </a:solidFill>
              </a:rPr>
              <a:t>. Om du vill kan du inleda eller avsluta presentationen med den eller visa filmen där du tycker att den passar i presentationen.</a:t>
            </a:r>
            <a:endParaRPr lang="sv-SE" dirty="0"/>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5</a:t>
            </a:fld>
            <a:endParaRPr lang="sv-SE"/>
          </a:p>
        </p:txBody>
      </p:sp>
    </p:spTree>
    <p:extLst>
      <p:ext uri="{BB962C8B-B14F-4D97-AF65-F5344CB8AC3E}">
        <p14:creationId xmlns:p14="http://schemas.microsoft.com/office/powerpoint/2010/main" val="700824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Många äldre upplever att de inte är lika hungriga som tidigare. Det kan bero på flera saker. Bland annat kan smaksinnet förändras med åren. Nya rutiner, till exempel i samband med pensionen, kan ändra vad och när du äter. Olika sjukdomar och vissa läkemedel kan också påverka aptiten. Att aptiten gradvis minskar är alltså vanligt, men behöver inte vara ett stort problem. Genom att tänka lite annorlunda och anpassa matvanorna kan du ändå få i dig det kroppen behöver.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sz="1200" dirty="0"/>
              <a:t>Om du </a:t>
            </a:r>
            <a:r>
              <a:rPr lang="sv-SE" sz="1200" b="1" dirty="0"/>
              <a:t>inte orkar äta stora portioner </a:t>
            </a:r>
            <a:r>
              <a:rPr lang="sv-SE" sz="1200" dirty="0"/>
              <a:t>är det bra att i stället äta </a:t>
            </a:r>
            <a:r>
              <a:rPr lang="sv-SE" sz="1200" b="1" dirty="0"/>
              <a:t>många små måltider utspridda över dygnet </a:t>
            </a:r>
            <a:r>
              <a:rPr lang="sv-SE" sz="1200" dirty="0"/>
              <a:t>så att du får i dig tillräckligt med energi. Ju mindre mat du orkar äta vid varje tillfälle, desto fler små måltider och mellanmål behövs. På natten blir det ett naturligt uppehåll i ätandet. För att kroppen inte ska vara utan energi för länge är det bra att äta något litet, energirikt mellanmål strax </a:t>
            </a:r>
            <a:r>
              <a:rPr lang="sv-SE" sz="1200" b="1" dirty="0"/>
              <a:t>innan du lägger dig och direkt efter att du gått upp.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6</a:t>
            </a:fld>
            <a:endParaRPr lang="sv-SE"/>
          </a:p>
        </p:txBody>
      </p:sp>
    </p:spTree>
    <p:extLst>
      <p:ext uri="{BB962C8B-B14F-4D97-AF65-F5344CB8AC3E}">
        <p14:creationId xmlns:p14="http://schemas.microsoft.com/office/powerpoint/2010/main" val="702431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Många äldre upplever att de </a:t>
            </a:r>
            <a:r>
              <a:rPr lang="sv-SE" sz="1200" b="1" dirty="0"/>
              <a:t>inte är lika hungriga </a:t>
            </a:r>
            <a:r>
              <a:rPr lang="sv-SE" sz="1200" dirty="0"/>
              <a:t>som tidigare. Det kan bero på flera saker. Bland annat kan </a:t>
            </a:r>
            <a:r>
              <a:rPr lang="sv-SE" sz="1200" b="1" dirty="0"/>
              <a:t>smaksinnet</a:t>
            </a:r>
            <a:r>
              <a:rPr lang="sv-SE" sz="1200" dirty="0"/>
              <a:t> förändras med åren. Nya </a:t>
            </a:r>
            <a:r>
              <a:rPr lang="sv-SE" sz="1200" b="1" dirty="0"/>
              <a:t>rutiner</a:t>
            </a:r>
            <a:r>
              <a:rPr lang="sv-SE" sz="1200" dirty="0"/>
              <a:t>, till exempel i samband med pensionen, kan ändra vad och när du äter. Olika </a:t>
            </a:r>
            <a:r>
              <a:rPr lang="sv-SE" sz="1200" b="1" dirty="0"/>
              <a:t>sjukdomar</a:t>
            </a:r>
            <a:r>
              <a:rPr lang="sv-SE" sz="1200" dirty="0"/>
              <a:t> och vissa </a:t>
            </a:r>
            <a:r>
              <a:rPr lang="sv-SE" sz="1200" b="1" dirty="0"/>
              <a:t>läkemedel</a:t>
            </a:r>
            <a:r>
              <a:rPr lang="sv-SE" sz="1200" dirty="0"/>
              <a:t> kan också påverka aptiten. </a:t>
            </a:r>
          </a:p>
          <a:p>
            <a:endParaRPr lang="sv-SE" sz="1200" dirty="0"/>
          </a:p>
          <a:p>
            <a:r>
              <a:rPr lang="sv-SE" sz="1200" dirty="0"/>
              <a:t>För många är det </a:t>
            </a:r>
            <a:r>
              <a:rPr lang="sv-SE" sz="1200" b="1" dirty="0"/>
              <a:t>inte lika roligt att laga mat eller äta </a:t>
            </a:r>
            <a:r>
              <a:rPr lang="sv-SE" sz="1200" dirty="0"/>
              <a:t>om man gör det </a:t>
            </a:r>
            <a:r>
              <a:rPr lang="sv-SE" sz="1200" b="1" dirty="0"/>
              <a:t>ensam</a:t>
            </a:r>
            <a:r>
              <a:rPr lang="sv-SE" sz="1200" dirty="0"/>
              <a:t>. Den som vill ha sällskap till maten eller variera menyn, kan kolla vad kommunen erbjuder. Vissa kommuner har </a:t>
            </a:r>
            <a:r>
              <a:rPr lang="sv-SE" sz="1200" b="1" dirty="0"/>
              <a:t>seniorrestauranger, träffpunkter, äldreboenden</a:t>
            </a:r>
            <a:r>
              <a:rPr lang="sv-SE" sz="1200" dirty="0"/>
              <a:t> eller </a:t>
            </a:r>
            <a:r>
              <a:rPr lang="sv-SE" sz="1200" b="1" dirty="0"/>
              <a:t>skolrestauranger</a:t>
            </a:r>
            <a:r>
              <a:rPr lang="sv-SE" sz="1200" dirty="0"/>
              <a:t> där det går att äta eller köpa hem god och prisvärd mat. Många </a:t>
            </a:r>
            <a:r>
              <a:rPr lang="sv-SE" sz="1200" b="1" dirty="0"/>
              <a:t>lokala föreningar </a:t>
            </a:r>
            <a:r>
              <a:rPr lang="sv-SE" sz="1200" dirty="0"/>
              <a:t>ordnar också träffar där äldre umgås och äter tillsammans.</a:t>
            </a:r>
          </a:p>
          <a:p>
            <a:endParaRPr lang="sv-SE" sz="1200" dirty="0"/>
          </a:p>
          <a:p>
            <a:r>
              <a:rPr lang="sv-SE" sz="1200" dirty="0"/>
              <a:t>Det finns en norm i samhället om att det är bra att vara smal. Därför är</a:t>
            </a:r>
            <a:r>
              <a:rPr lang="sv-SE" sz="1200" baseline="0" dirty="0"/>
              <a:t> det många som tycker att det är bra att de går ner i vikt när de blir äldre. Men för de som är </a:t>
            </a:r>
            <a:r>
              <a:rPr lang="sv-SE" sz="1200" b="1" baseline="0" dirty="0"/>
              <a:t>70 år eller äldre </a:t>
            </a:r>
            <a:r>
              <a:rPr lang="sv-SE" sz="1200" baseline="0" dirty="0"/>
              <a:t>och tappar i vikt så är det ofta </a:t>
            </a:r>
            <a:r>
              <a:rPr lang="sv-SE" sz="1200" b="1" baseline="0" dirty="0"/>
              <a:t>musklerna som minskar, inte fettet.</a:t>
            </a:r>
            <a:r>
              <a:rPr lang="sv-SE" sz="1200" b="0" baseline="0" dirty="0"/>
              <a:t> Väg dig regelbundet för att hålla koll på vikten.</a:t>
            </a:r>
            <a:r>
              <a:rPr lang="sv-SE" sz="1200" b="0" i="0" u="none" strike="noStrike" kern="1200" baseline="0" dirty="0">
                <a:solidFill>
                  <a:schemeClr val="tx1"/>
                </a:solidFill>
                <a:latin typeface="+mn-lt"/>
                <a:ea typeface="+mn-ea"/>
                <a:cs typeface="+mn-cs"/>
              </a:rPr>
              <a:t> Viktnedgång kan vara ett tecken på sjukdom, så konsultera din läkare om du börjar gå ner i vikt.</a:t>
            </a:r>
            <a:endParaRPr lang="sv-SE" sz="1200" b="1" dirty="0"/>
          </a:p>
          <a:p>
            <a:endParaRPr lang="sv-SE" sz="1200" dirty="0"/>
          </a:p>
          <a:p>
            <a:pPr defTabSz="990478">
              <a:defRPr/>
            </a:pPr>
            <a:r>
              <a:rPr lang="sv-SE" sz="1200" dirty="0"/>
              <a:t>Förändrad aptit och</a:t>
            </a:r>
            <a:r>
              <a:rPr lang="sv-SE" sz="1200" baseline="0" dirty="0"/>
              <a:t> viktnedgång</a:t>
            </a:r>
            <a:r>
              <a:rPr lang="sv-SE" sz="1200" dirty="0"/>
              <a:t> sker ofta gradvis så därför kan det som är bäst för dig att äta vid en viss tidpunkt ligga mittemellan de vanliga kostråden och de för den med mindre aptit. </a:t>
            </a:r>
          </a:p>
          <a:p>
            <a:pPr defTabSz="990478">
              <a:defRPr/>
            </a:pPr>
            <a:endParaRPr lang="sv-SE" sz="1200" dirty="0"/>
          </a:p>
          <a:p>
            <a:pPr lvl="0"/>
            <a:r>
              <a:rPr lang="sv-SE" sz="1200" dirty="0">
                <a:solidFill>
                  <a:schemeClr val="tx1"/>
                </a:solidFill>
              </a:rPr>
              <a:t>Glöm inte bort grönsakerna, men </a:t>
            </a:r>
            <a:r>
              <a:rPr lang="sv-SE" sz="1200" b="1" dirty="0">
                <a:solidFill>
                  <a:schemeClr val="tx1"/>
                </a:solidFill>
              </a:rPr>
              <a:t>prioritera gärna protein och fett</a:t>
            </a:r>
            <a:endParaRPr lang="sv-SE" sz="1200" dirty="0">
              <a:solidFill>
                <a:schemeClr val="tx1"/>
              </a:solidFill>
            </a:endParaRPr>
          </a:p>
          <a:p>
            <a:r>
              <a:rPr lang="sv-SE" sz="1200" dirty="0">
                <a:solidFill>
                  <a:schemeClr val="tx1"/>
                </a:solidFill>
              </a:rPr>
              <a:t> </a:t>
            </a:r>
          </a:p>
        </p:txBody>
      </p:sp>
      <p:sp>
        <p:nvSpPr>
          <p:cNvPr id="4" name="Platshållare för bildnummer 3"/>
          <p:cNvSpPr>
            <a:spLocks noGrp="1"/>
          </p:cNvSpPr>
          <p:nvPr>
            <p:ph type="sldNum" sz="quarter" idx="5"/>
          </p:nvPr>
        </p:nvSpPr>
        <p:spPr/>
        <p:txBody>
          <a:bodyPr/>
          <a:lstStyle/>
          <a:p>
            <a:fld id="{3A417291-3101-554B-8389-2AFE84915B4A}" type="slidenum">
              <a:rPr lang="sv-SE" smtClean="0"/>
              <a:t>7</a:t>
            </a:fld>
            <a:endParaRPr lang="sv-SE"/>
          </a:p>
        </p:txBody>
      </p:sp>
    </p:spTree>
    <p:extLst>
      <p:ext uri="{BB962C8B-B14F-4D97-AF65-F5344CB8AC3E}">
        <p14:creationId xmlns:p14="http://schemas.microsoft.com/office/powerpoint/2010/main" val="751943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Tallriksmodellen till vänster är för den som har </a:t>
            </a:r>
            <a:r>
              <a:rPr lang="sv-SE" sz="1200" b="1" dirty="0"/>
              <a:t>normal aptit </a:t>
            </a:r>
            <a:r>
              <a:rPr lang="sv-SE" sz="1200" dirty="0"/>
              <a:t>och är </a:t>
            </a:r>
            <a:r>
              <a:rPr lang="sv-SE" sz="1200" b="1" dirty="0"/>
              <a:t>fysiskt aktiv</a:t>
            </a:r>
            <a:r>
              <a:rPr lang="sv-SE" sz="1200" dirty="0"/>
              <a:t>. </a:t>
            </a:r>
          </a:p>
          <a:p>
            <a:endParaRPr lang="sv-SE" sz="1200" dirty="0"/>
          </a:p>
          <a:p>
            <a:pPr marL="185715" indent="-185715">
              <a:buFont typeface="Arial" panose="020B0604020202020204" pitchFamily="34" charset="0"/>
              <a:buChar char="•"/>
            </a:pPr>
            <a:r>
              <a:rPr lang="sv-SE" sz="1200" dirty="0"/>
              <a:t>Två femtedelar av tallriken </a:t>
            </a:r>
            <a:r>
              <a:rPr lang="sv-SE" sz="1200" i="1" dirty="0"/>
              <a:t>(visas med grönsallad och morötter) </a:t>
            </a:r>
            <a:r>
              <a:rPr lang="sv-SE" sz="1200" dirty="0"/>
              <a:t>består av grönsaker och rotfrukter. </a:t>
            </a:r>
          </a:p>
          <a:p>
            <a:pPr marL="185715" indent="-185715">
              <a:buFont typeface="Arial" panose="020B0604020202020204" pitchFamily="34" charset="0"/>
              <a:buChar char="•"/>
            </a:pPr>
            <a:r>
              <a:rPr lang="sv-SE" sz="1200" dirty="0"/>
              <a:t>En lika stor del </a:t>
            </a:r>
            <a:r>
              <a:rPr lang="sv-SE" sz="1200" i="1" dirty="0"/>
              <a:t>(visas med potatis) </a:t>
            </a:r>
            <a:r>
              <a:rPr lang="sv-SE" sz="1200" dirty="0"/>
              <a:t>är potatis, pasta, bröd eller gryn som ris, bulgur, mathavre och </a:t>
            </a:r>
            <a:r>
              <a:rPr lang="sv-SE" sz="1200" dirty="0" err="1"/>
              <a:t>matkorn</a:t>
            </a:r>
            <a:r>
              <a:rPr lang="sv-SE" sz="1200" dirty="0"/>
              <a:t>. </a:t>
            </a:r>
          </a:p>
          <a:p>
            <a:pPr marL="185715" indent="-185715">
              <a:buFont typeface="Arial" panose="020B0604020202020204" pitchFamily="34" charset="0"/>
              <a:buChar char="•"/>
            </a:pPr>
            <a:r>
              <a:rPr lang="sv-SE" sz="1200" dirty="0"/>
              <a:t>En femtedel </a:t>
            </a:r>
            <a:r>
              <a:rPr lang="sv-SE" sz="1200" i="1" dirty="0"/>
              <a:t>(visas med bönor och lax) </a:t>
            </a:r>
            <a:r>
              <a:rPr lang="sv-SE" sz="1200" dirty="0"/>
              <a:t>är avsedd för fisk, ägg, baljväxter</a:t>
            </a:r>
            <a:r>
              <a:rPr lang="sv-SE" sz="1200" baseline="0" dirty="0"/>
              <a:t> (</a:t>
            </a:r>
            <a:r>
              <a:rPr lang="sv-SE" sz="1200" dirty="0"/>
              <a:t>som bönor, linser och ärter)</a:t>
            </a:r>
            <a:r>
              <a:rPr lang="sv-SE" sz="1200" baseline="0" dirty="0"/>
              <a:t> och kött.</a:t>
            </a:r>
            <a:endParaRPr lang="sv-SE" sz="1200" dirty="0"/>
          </a:p>
          <a:p>
            <a:endParaRPr lang="sv-SE" sz="1200" dirty="0"/>
          </a:p>
          <a:p>
            <a:r>
              <a:rPr lang="sv-SE" sz="1200" dirty="0"/>
              <a:t>Tallriksmodellen till höger visar hur personer med </a:t>
            </a:r>
            <a:r>
              <a:rPr lang="sv-SE" sz="1200" b="1" dirty="0"/>
              <a:t>nedsatt aptit</a:t>
            </a:r>
            <a:r>
              <a:rPr lang="sv-SE" sz="1200" dirty="0"/>
              <a:t>, som inte orkar äta så mycket åt gången, kan tänka. </a:t>
            </a:r>
          </a:p>
          <a:p>
            <a:endParaRPr lang="sv-SE" sz="1200" dirty="0"/>
          </a:p>
          <a:p>
            <a:r>
              <a:rPr lang="sv-SE" sz="1200" dirty="0"/>
              <a:t>Knepet är då att behålla så mycket </a:t>
            </a:r>
            <a:r>
              <a:rPr lang="sv-SE" sz="1200" b="1" dirty="0"/>
              <a:t>protein och fett </a:t>
            </a:r>
            <a:r>
              <a:rPr lang="sv-SE" sz="1200" dirty="0"/>
              <a:t>som möjligt i maten, och minska på övriga delar, så att du kan äta mindre portioner men ändå få i dig tillräckligt med energi och protein. Se till att behålla ägg, fisk, bönor och/eller kött på tallriken, och </a:t>
            </a:r>
            <a:r>
              <a:rPr lang="sv-SE" sz="1200" b="1" dirty="0"/>
              <a:t>lägg till lite extra fett </a:t>
            </a:r>
            <a:r>
              <a:rPr lang="sv-SE" sz="1200" dirty="0"/>
              <a:t>som till exempel olja eller bredbara matfetter. Drick gärna något </a:t>
            </a:r>
            <a:r>
              <a:rPr lang="sv-SE" sz="1200" b="1" dirty="0"/>
              <a:t>annat än vatten </a:t>
            </a:r>
            <a:r>
              <a:rPr lang="sv-SE" sz="1200" dirty="0"/>
              <a:t>till maten, till exempel mjölk, juice, eller växtbaserade drycker som havredryck.</a:t>
            </a: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9</a:t>
            </a:fld>
            <a:endParaRPr lang="sv-SE"/>
          </a:p>
        </p:txBody>
      </p:sp>
    </p:spTree>
    <p:extLst>
      <p:ext uri="{BB962C8B-B14F-4D97-AF65-F5344CB8AC3E}">
        <p14:creationId xmlns:p14="http://schemas.microsoft.com/office/powerpoint/2010/main" val="3473477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Eftersom hudens förmåga att omvandla solsken till D-vitamin minskar med åren, rekommenderas du som är över 75 år att ta D-vitamintillskott varje dag. </a:t>
            </a:r>
          </a:p>
        </p:txBody>
      </p:sp>
      <p:sp>
        <p:nvSpPr>
          <p:cNvPr id="4" name="Platshållare för bildnummer 3"/>
          <p:cNvSpPr>
            <a:spLocks noGrp="1"/>
          </p:cNvSpPr>
          <p:nvPr>
            <p:ph type="sldNum" sz="quarter" idx="5"/>
          </p:nvPr>
        </p:nvSpPr>
        <p:spPr/>
        <p:txBody>
          <a:bodyPr/>
          <a:lstStyle/>
          <a:p>
            <a:fld id="{3A417291-3101-554B-8389-2AFE84915B4A}" type="slidenum">
              <a:rPr lang="sv-SE" smtClean="0"/>
              <a:t>10</a:t>
            </a:fld>
            <a:endParaRPr lang="sv-SE"/>
          </a:p>
        </p:txBody>
      </p:sp>
    </p:spTree>
    <p:extLst>
      <p:ext uri="{BB962C8B-B14F-4D97-AF65-F5344CB8AC3E}">
        <p14:creationId xmlns:p14="http://schemas.microsoft.com/office/powerpoint/2010/main" val="3538494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9CEB1-95EE-9A25-8AFF-B90E558625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2B8B7EA-F7A3-11AA-261C-4CCD663E4E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FBD2ED-6D6C-0018-C282-1F7B8B935591}"/>
              </a:ext>
            </a:extLst>
          </p:cNvPr>
          <p:cNvSpPr>
            <a:spLocks noGrp="1"/>
          </p:cNvSpPr>
          <p:nvPr>
            <p:ph type="body" idx="1"/>
          </p:nvPr>
        </p:nvSpPr>
        <p:spPr/>
        <p:txBody>
          <a:bodyPr/>
          <a:lstStyle/>
          <a:p>
            <a:r>
              <a:rPr lang="sv-SE" dirty="0"/>
              <a:t>Hur ser ni till att få i er tillräckligt med vätska under dagen? </a:t>
            </a:r>
          </a:p>
        </p:txBody>
      </p:sp>
      <p:sp>
        <p:nvSpPr>
          <p:cNvPr id="4" name="Platshållare för bildnummer 3">
            <a:extLst>
              <a:ext uri="{FF2B5EF4-FFF2-40B4-BE49-F238E27FC236}">
                <a16:creationId xmlns:a16="http://schemas.microsoft.com/office/drawing/2014/main" id="{3DF10327-FC9A-9D48-B3AD-9F5326DB02F0}"/>
              </a:ext>
            </a:extLst>
          </p:cNvPr>
          <p:cNvSpPr>
            <a:spLocks noGrp="1"/>
          </p:cNvSpPr>
          <p:nvPr>
            <p:ph type="sldNum" sz="quarter" idx="5"/>
          </p:nvPr>
        </p:nvSpPr>
        <p:spPr/>
        <p:txBody>
          <a:bodyPr/>
          <a:lstStyle/>
          <a:p>
            <a:fld id="{3A417291-3101-554B-8389-2AFE84915B4A}" type="slidenum">
              <a:rPr lang="sv-SE" smtClean="0"/>
              <a:t>11</a:t>
            </a:fld>
            <a:endParaRPr lang="sv-SE"/>
          </a:p>
        </p:txBody>
      </p:sp>
    </p:spTree>
    <p:extLst>
      <p:ext uri="{BB962C8B-B14F-4D97-AF65-F5344CB8AC3E}">
        <p14:creationId xmlns:p14="http://schemas.microsoft.com/office/powerpoint/2010/main" val="158172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5E506-5160-A51A-A4A3-F82714623FA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6AAFBE-FA27-3DD2-250F-27BCBB116DF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AC23AB3-3D50-8FA8-A435-9AB289AB3947}"/>
              </a:ext>
            </a:extLst>
          </p:cNvPr>
          <p:cNvSpPr>
            <a:spLocks noGrp="1"/>
          </p:cNvSpPr>
          <p:nvPr>
            <p:ph type="body" idx="1"/>
          </p:nvPr>
        </p:nvSpPr>
        <p:spPr/>
        <p:txBody>
          <a:bodyPr/>
          <a:lstStyle/>
          <a:p>
            <a:r>
              <a:rPr lang="sv-SE" sz="1200" dirty="0"/>
              <a:t>Du kan äta det mesta när du blir äldre. Men eftersom immunförsvaret försämras med åldern, och det blir svårare att återhämta sig från sjukdom, kan du behöva vara lite extra vaksam på vissa saker.</a:t>
            </a:r>
          </a:p>
          <a:p>
            <a:endParaRPr lang="sv-SE" sz="1200" dirty="0"/>
          </a:p>
          <a:p>
            <a:r>
              <a:rPr lang="sv-SE" sz="1200" dirty="0"/>
              <a:t>Risken att smittas av bakterien </a:t>
            </a:r>
            <a:r>
              <a:rPr lang="sv-SE" sz="1200" b="1" dirty="0" err="1"/>
              <a:t>listeria</a:t>
            </a:r>
            <a:r>
              <a:rPr lang="sv-SE" sz="1200" dirty="0"/>
              <a:t> är liten. Aktiva, friska äldre behöver överlag inte tänka på att undvika </a:t>
            </a:r>
            <a:r>
              <a:rPr lang="sv-SE" sz="1200" dirty="0" err="1"/>
              <a:t>listeria</a:t>
            </a:r>
            <a:r>
              <a:rPr lang="sv-SE" sz="1200" dirty="0"/>
              <a:t>. Men en infektion kan bli allvarlig för den som har </a:t>
            </a:r>
            <a:r>
              <a:rPr lang="sv-SE" sz="1200" b="1" dirty="0"/>
              <a:t>nedsatt hälsa.</a:t>
            </a:r>
          </a:p>
          <a:p>
            <a:endParaRPr lang="sv-SE" sz="1200" dirty="0"/>
          </a:p>
          <a:p>
            <a:r>
              <a:rPr lang="sv-SE" sz="1200" dirty="0" err="1"/>
              <a:t>Listeria</a:t>
            </a:r>
            <a:r>
              <a:rPr lang="sv-SE" sz="1200" dirty="0"/>
              <a:t> finns främst </a:t>
            </a:r>
            <a:r>
              <a:rPr lang="sv-SE" sz="1200" b="1" dirty="0"/>
              <a:t>i kylda, ätfärdiga livsmedel </a:t>
            </a:r>
            <a:r>
              <a:rPr lang="sv-SE" sz="1200" dirty="0"/>
              <a:t>med flera veckors hållbarhet, som vakuumförpackad gravad eller rökt lax och olika köttpålägg. Det kan finnas </a:t>
            </a:r>
            <a:r>
              <a:rPr lang="sv-SE" sz="1200" dirty="0" err="1"/>
              <a:t>listeria</a:t>
            </a:r>
            <a:r>
              <a:rPr lang="sv-SE" sz="1200" dirty="0"/>
              <a:t> i förpackningen även om det är långt kvar till bäst före-datumet. </a:t>
            </a:r>
          </a:p>
          <a:p>
            <a:endParaRPr lang="sv-SE" sz="1200" dirty="0"/>
          </a:p>
          <a:p>
            <a:pPr defTabSz="990478">
              <a:defRPr/>
            </a:pPr>
            <a:r>
              <a:rPr lang="sv-SE" sz="1200" dirty="0" err="1"/>
              <a:t>Listeriabakterien</a:t>
            </a:r>
            <a:r>
              <a:rPr lang="sv-SE" sz="1200" dirty="0"/>
              <a:t> dör när maten </a:t>
            </a:r>
            <a:r>
              <a:rPr lang="sv-SE" sz="1200" b="1" dirty="0"/>
              <a:t>hettas upp till minst 70 °C, </a:t>
            </a:r>
            <a:r>
              <a:rPr lang="sv-SE" sz="1200" dirty="0"/>
              <a:t>så all mat som är genomvärmd till rykande het är säker att äta. </a:t>
            </a:r>
          </a:p>
          <a:p>
            <a:endParaRPr lang="sv-SE" sz="1200" dirty="0"/>
          </a:p>
          <a:p>
            <a:r>
              <a:rPr lang="sv-SE" sz="1200" dirty="0"/>
              <a:t>Risken att bli sjuk minskar om du äter maten inom en vecka från förpackningsdatum. Det är också bra att förvara kylvaror kallt och ha </a:t>
            </a:r>
            <a:r>
              <a:rPr lang="sv-SE" sz="1200" b="1" dirty="0"/>
              <a:t>högst 4 °C i kylskåpet.</a:t>
            </a:r>
          </a:p>
          <a:p>
            <a:endParaRPr lang="sv-SE" sz="1200" dirty="0"/>
          </a:p>
          <a:p>
            <a:r>
              <a:rPr lang="sv-SE" sz="1200" dirty="0"/>
              <a:t>Frysta, importerade hallon kan innehålla </a:t>
            </a:r>
            <a:r>
              <a:rPr lang="sv-SE" sz="1200" b="1" dirty="0" err="1"/>
              <a:t>norovirus</a:t>
            </a:r>
            <a:r>
              <a:rPr lang="sv-SE" sz="1200" dirty="0"/>
              <a:t> som orsakar vinterkräksjukan. </a:t>
            </a:r>
            <a:r>
              <a:rPr lang="sv-SE" sz="1200" b="1" dirty="0"/>
              <a:t>Koka dem i minst en minut </a:t>
            </a:r>
            <a:r>
              <a:rPr lang="sv-SE" sz="1200" dirty="0"/>
              <a:t>så dör viruset.</a:t>
            </a:r>
          </a:p>
          <a:p>
            <a:endParaRPr lang="sv-SE" dirty="0"/>
          </a:p>
        </p:txBody>
      </p:sp>
      <p:sp>
        <p:nvSpPr>
          <p:cNvPr id="4" name="Platshållare för bildnummer 3">
            <a:extLst>
              <a:ext uri="{FF2B5EF4-FFF2-40B4-BE49-F238E27FC236}">
                <a16:creationId xmlns:a16="http://schemas.microsoft.com/office/drawing/2014/main" id="{25919307-D328-B360-5095-23081D4103D5}"/>
              </a:ext>
            </a:extLst>
          </p:cNvPr>
          <p:cNvSpPr>
            <a:spLocks noGrp="1"/>
          </p:cNvSpPr>
          <p:nvPr>
            <p:ph type="sldNum" sz="quarter" idx="5"/>
          </p:nvPr>
        </p:nvSpPr>
        <p:spPr/>
        <p:txBody>
          <a:bodyPr/>
          <a:lstStyle/>
          <a:p>
            <a:fld id="{3A417291-3101-554B-8389-2AFE84915B4A}" type="slidenum">
              <a:rPr lang="sv-SE" smtClean="0"/>
              <a:t>12</a:t>
            </a:fld>
            <a:endParaRPr lang="sv-SE"/>
          </a:p>
        </p:txBody>
      </p:sp>
    </p:spTree>
    <p:extLst>
      <p:ext uri="{BB962C8B-B14F-4D97-AF65-F5344CB8AC3E}">
        <p14:creationId xmlns:p14="http://schemas.microsoft.com/office/powerpoint/2010/main" val="2810519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a:t>
            </a:r>
          </a:p>
        </p:txBody>
      </p:sp>
      <p:sp>
        <p:nvSpPr>
          <p:cNvPr id="4" name="Platshållare för bildnummer 3"/>
          <p:cNvSpPr>
            <a:spLocks noGrp="1"/>
          </p:cNvSpPr>
          <p:nvPr>
            <p:ph type="sldNum" sz="quarter" idx="5"/>
          </p:nvPr>
        </p:nvSpPr>
        <p:spPr/>
        <p:txBody>
          <a:bodyPr/>
          <a:lstStyle/>
          <a:p>
            <a:fld id="{3A417291-3101-554B-8389-2AFE84915B4A}" type="slidenum">
              <a:rPr lang="sv-SE" smtClean="0"/>
              <a:t>14</a:t>
            </a:fld>
            <a:endParaRPr lang="sv-SE"/>
          </a:p>
        </p:txBody>
      </p:sp>
    </p:spTree>
    <p:extLst>
      <p:ext uri="{BB962C8B-B14F-4D97-AF65-F5344CB8AC3E}">
        <p14:creationId xmlns:p14="http://schemas.microsoft.com/office/powerpoint/2010/main" val="1277042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4486-E4C8-A770-1FF9-06157CFE384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AB8D4C-E6D1-A880-4885-A888A9848C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D4AA2C-43E8-23DE-D11E-756B9035456A}"/>
              </a:ext>
            </a:extLst>
          </p:cNvPr>
          <p:cNvSpPr>
            <a:spLocks noGrp="1"/>
          </p:cNvSpPr>
          <p:nvPr>
            <p:ph type="body" idx="1"/>
          </p:nvPr>
        </p:nvSpPr>
        <p:spPr/>
        <p:txBody>
          <a:bodyPr/>
          <a:lstStyle/>
          <a:p>
            <a:pPr algn="l">
              <a:buNone/>
            </a:pPr>
            <a:r>
              <a:rPr lang="sv-SE" b="0" i="0" dirty="0">
                <a:solidFill>
                  <a:srgbClr val="000000"/>
                </a:solidFill>
                <a:effectLst/>
                <a:latin typeface="ProximaNova" panose="02000506030000020004" pitchFamily="2" charset="0"/>
              </a:rPr>
              <a:t>UTFODRING: Hästen är en gräsätare som har utvecklats för att äta större delen av dygnet för att må bra. Den behöver lång ättid och ett grovfoder med kvalité som är anpassat till hästens energibehov. Den behöver också tillgång till friskt vatten, salt och mineraler och ha möjlighet att röra på sig för att kunna smälta maten och hålla sig i lagom hull.</a:t>
            </a:r>
          </a:p>
          <a:p>
            <a:pPr algn="l"/>
            <a:endParaRPr lang="sv-SE" b="0" i="0" dirty="0">
              <a:solidFill>
                <a:srgbClr val="000000"/>
              </a:solidFill>
              <a:effectLst/>
              <a:latin typeface="ProximaNova" panose="02000506030000020004" pitchFamily="2" charset="0"/>
            </a:endParaRPr>
          </a:p>
          <a:p>
            <a:pPr algn="l"/>
            <a:r>
              <a:rPr lang="sv-SE" b="1" i="0" dirty="0">
                <a:solidFill>
                  <a:srgbClr val="000000"/>
                </a:solidFill>
                <a:effectLst/>
                <a:latin typeface="ProximaNova" panose="02000506030000020004" pitchFamily="2" charset="0"/>
              </a:rPr>
              <a:t>Gå ner till stallet när ni pratar om foder. </a:t>
            </a:r>
            <a:r>
              <a:rPr lang="sv-SE" b="0" i="0" dirty="0">
                <a:solidFill>
                  <a:srgbClr val="000000"/>
                </a:solidFill>
                <a:effectLst/>
                <a:latin typeface="ProximaNova" panose="02000506030000020004" pitchFamily="2" charset="0"/>
              </a:rPr>
              <a:t>Kika på hur det ser ut i foderkammaren, låt alla fråga, klämma, känna och lukta </a:t>
            </a:r>
            <a:r>
              <a:rPr lang="sv-SE" b="0" i="0" dirty="0">
                <a:solidFill>
                  <a:srgbClr val="000000"/>
                </a:solidFill>
                <a:effectLst/>
                <a:latin typeface="ProximaNova" panose="02000506030000020004" pitchFamily="2" charset="0"/>
                <a:sym typeface="Wingdings" pitchFamily="2" charset="2"/>
              </a:rPr>
              <a:t> </a:t>
            </a:r>
            <a:endParaRPr lang="sv-SE" b="0" i="0" dirty="0">
              <a:solidFill>
                <a:srgbClr val="000000"/>
              </a:solidFill>
              <a:effectLst/>
              <a:latin typeface="ProximaNova" panose="02000506030000020004" pitchFamily="2" charset="0"/>
            </a:endParaRPr>
          </a:p>
          <a:p>
            <a:pPr algn="l"/>
            <a:endParaRPr lang="sv-SE" b="0" i="0" dirty="0">
              <a:solidFill>
                <a:srgbClr val="000000"/>
              </a:solidFill>
              <a:effectLst/>
              <a:latin typeface="ProximaNova" panose="02000506030000020004" pitchFamily="2" charset="0"/>
            </a:endParaRPr>
          </a:p>
          <a:p>
            <a:pPr algn="l">
              <a:buNone/>
            </a:pPr>
            <a:r>
              <a:rPr lang="sv-SE" b="0" i="0" dirty="0">
                <a:solidFill>
                  <a:srgbClr val="000000"/>
                </a:solidFill>
                <a:effectLst/>
                <a:latin typeface="ProximaNova" panose="02000506030000020004" pitchFamily="2" charset="0"/>
              </a:rPr>
              <a:t>Ett bra grovfoder utgör basen i hästens foderstat (meny), men många gånger kompletteras grovfodret med någon form av kraftfoder. Här får du lära dig mer om foderstat. </a:t>
            </a:r>
          </a:p>
          <a:p>
            <a:pPr algn="l">
              <a:buNone/>
            </a:pPr>
            <a:r>
              <a:rPr lang="sv-SE" b="0" i="0" dirty="0">
                <a:solidFill>
                  <a:srgbClr val="000000"/>
                </a:solidFill>
                <a:effectLst/>
                <a:latin typeface="ProximaNova" panose="02000506030000020004" pitchFamily="2" charset="0"/>
              </a:rPr>
              <a:t>Det är viktigt att analysera grovfodret också ur ett ekonomiskt perspektiv. Har du ett bra näringsvärde i grovfodret behöver du kanske inte komplettera med så mycket annat foder. </a:t>
            </a:r>
          </a:p>
          <a:p>
            <a:pPr algn="l"/>
            <a:r>
              <a:rPr lang="sv-SE" b="0" i="0" dirty="0">
                <a:solidFill>
                  <a:srgbClr val="000000"/>
                </a:solidFill>
                <a:effectLst/>
                <a:latin typeface="ProximaNova" panose="02000506030000020004" pitchFamily="2" charset="0"/>
              </a:rPr>
              <a:t>Hästens foderstat beskriver vad hästen ska äta vid varje utfodring och baseras på hur stor hästen är, hur mycket den arbetar, hur gammal den är och vilket temperament den har. </a:t>
            </a:r>
          </a:p>
          <a:p>
            <a:endParaRPr lang="sv-SE" dirty="0"/>
          </a:p>
          <a:p>
            <a:pPr marL="171450" indent="-171450">
              <a:buFont typeface="Arial" panose="020B0604020202020204" pitchFamily="34" charset="0"/>
              <a:buChar char="•"/>
            </a:pPr>
            <a:r>
              <a:rPr lang="sv-SE" b="1" dirty="0"/>
              <a:t>Vilken häst i stallet äter minst, respektive mest? </a:t>
            </a:r>
          </a:p>
          <a:p>
            <a:pPr marL="171450" indent="-171450">
              <a:buFont typeface="Arial" panose="020B0604020202020204" pitchFamily="34" charset="0"/>
              <a:buChar char="•"/>
            </a:pPr>
            <a:r>
              <a:rPr lang="sv-SE" b="1" dirty="0"/>
              <a:t>Vad beror det på?</a:t>
            </a:r>
          </a:p>
          <a:p>
            <a:endParaRPr lang="sv-SE" dirty="0"/>
          </a:p>
          <a:p>
            <a:r>
              <a:rPr lang="sv-SE" b="0" i="0" dirty="0">
                <a:solidFill>
                  <a:srgbClr val="000000"/>
                </a:solidFill>
                <a:effectLst/>
                <a:latin typeface="ProximaNova" panose="02000506030000020004" pitchFamily="2" charset="0"/>
              </a:rPr>
              <a:t>Vid normalt arbete brukar man säga att hästens dagliga fodergiva av hö ska vara ungefär 2 kg per 100 kg kroppsvikt. Hästen får inte utfodras med mindre än 1 kg grovfoder (torrsubstans) per 100 kg kroppsvikt. Rekommenderad giva är dock 1,5 kg grovfoder (torrsubstans) per 100 kg kroppsvikt, vilket i kg grovfoder motsvaras av cirka 1,7–2,5 kg. För hästar som står på halm alternativt går i gräshage kan grovfodergivan minskas då även halm är ett grovfoder. Men inte bara mängden grovfoder är avgörande utan också mängden näring.</a:t>
            </a:r>
          </a:p>
          <a:p>
            <a:pPr marL="171450" indent="-171450">
              <a:buFont typeface="Arial" panose="020B0604020202020204" pitchFamily="34" charset="0"/>
              <a:buChar char="•"/>
            </a:pPr>
            <a:r>
              <a:rPr lang="sv-SE" b="1" i="0" dirty="0">
                <a:solidFill>
                  <a:srgbClr val="000000"/>
                </a:solidFill>
                <a:effectLst/>
                <a:latin typeface="ProximaNova" panose="02000506030000020004" pitchFamily="2" charset="0"/>
              </a:rPr>
              <a:t>Vad står på era hästars meny? Vilken sorts grovfoder? Kraftfoder? Annat?</a:t>
            </a:r>
          </a:p>
          <a:p>
            <a:endParaRPr lang="sv-SE" b="0" i="0" dirty="0">
              <a:solidFill>
                <a:srgbClr val="000000"/>
              </a:solidFill>
              <a:effectLst/>
              <a:latin typeface="ProximaNova" panose="02000506030000020004" pitchFamily="2" charset="0"/>
            </a:endParaRPr>
          </a:p>
          <a:p>
            <a:pPr marL="171450" indent="-171450">
              <a:buFont typeface="Arial" panose="020B0604020202020204" pitchFamily="34" charset="0"/>
              <a:buChar char="•"/>
            </a:pPr>
            <a:r>
              <a:rPr lang="sv-SE" b="0" i="0" dirty="0">
                <a:solidFill>
                  <a:srgbClr val="000000"/>
                </a:solidFill>
                <a:effectLst/>
                <a:latin typeface="ProximaNova" panose="02000506030000020004" pitchFamily="2" charset="0"/>
              </a:rPr>
              <a:t>Hästar som står i stall bör utfodras minst fyra gånger per dygn, helst fler om det inte är så att de under den varma årstiden går i gräshage dagtid eller har fri tillgång till grovfoder.</a:t>
            </a:r>
          </a:p>
          <a:p>
            <a:pPr marL="171450" indent="-171450">
              <a:buFont typeface="Arial" panose="020B0604020202020204" pitchFamily="34" charset="0"/>
              <a:buChar char="•"/>
            </a:pPr>
            <a:r>
              <a:rPr lang="sv-SE" b="0" i="0" dirty="0">
                <a:solidFill>
                  <a:srgbClr val="000000"/>
                </a:solidFill>
                <a:effectLst/>
                <a:latin typeface="ProximaNova" panose="02000506030000020004" pitchFamily="2" charset="0"/>
              </a:rPr>
              <a:t>Hur ser era utfodringsrutiner ut?</a:t>
            </a:r>
            <a:endParaRPr lang="sv-SE" dirty="0"/>
          </a:p>
          <a:p>
            <a:endParaRPr lang="sv-SE" dirty="0"/>
          </a:p>
          <a:p>
            <a:r>
              <a:rPr lang="sv-SE" sz="1400" b="1" i="1" dirty="0"/>
              <a:t>När ni har pratat klart, kan de som inte fixar fikat ta en liten promenad! </a:t>
            </a:r>
            <a:endParaRPr lang="sv-SE" b="1" i="1" dirty="0"/>
          </a:p>
        </p:txBody>
      </p:sp>
      <p:sp>
        <p:nvSpPr>
          <p:cNvPr id="4" name="Platshållare för bildnummer 3">
            <a:extLst>
              <a:ext uri="{FF2B5EF4-FFF2-40B4-BE49-F238E27FC236}">
                <a16:creationId xmlns:a16="http://schemas.microsoft.com/office/drawing/2014/main" id="{F6F47B20-6596-01C6-80D0-FFD6F9DFF95D}"/>
              </a:ext>
            </a:extLst>
          </p:cNvPr>
          <p:cNvSpPr>
            <a:spLocks noGrp="1"/>
          </p:cNvSpPr>
          <p:nvPr>
            <p:ph type="sldNum" sz="quarter" idx="5"/>
          </p:nvPr>
        </p:nvSpPr>
        <p:spPr/>
        <p:txBody>
          <a:bodyPr/>
          <a:lstStyle/>
          <a:p>
            <a:fld id="{3A417291-3101-554B-8389-2AFE84915B4A}" type="slidenum">
              <a:rPr lang="sv-SE" smtClean="0"/>
              <a:t>15</a:t>
            </a:fld>
            <a:endParaRPr lang="sv-SE"/>
          </a:p>
        </p:txBody>
      </p:sp>
    </p:spTree>
    <p:extLst>
      <p:ext uri="{BB962C8B-B14F-4D97-AF65-F5344CB8AC3E}">
        <p14:creationId xmlns:p14="http://schemas.microsoft.com/office/powerpoint/2010/main" val="1104426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16</a:t>
            </a:fld>
            <a:endParaRPr lang="sv-SE"/>
          </a:p>
        </p:txBody>
      </p:sp>
    </p:spTree>
    <p:extLst>
      <p:ext uri="{BB962C8B-B14F-4D97-AF65-F5344CB8AC3E}">
        <p14:creationId xmlns:p14="http://schemas.microsoft.com/office/powerpoint/2010/main" val="2569339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17</a:t>
            </a:fld>
            <a:endParaRPr lang="sv-SE"/>
          </a:p>
        </p:txBody>
      </p:sp>
    </p:spTree>
    <p:extLst>
      <p:ext uri="{BB962C8B-B14F-4D97-AF65-F5344CB8AC3E}">
        <p14:creationId xmlns:p14="http://schemas.microsoft.com/office/powerpoint/2010/main" val="91003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3293A-E086-D7D6-D65D-A6EB7C7672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B16177-7436-EFA5-0BF4-44073C186D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326250-402F-BAF0-2DD8-172ED9F097D0}"/>
              </a:ext>
            </a:extLst>
          </p:cNvPr>
          <p:cNvSpPr>
            <a:spLocks noGrp="1"/>
          </p:cNvSpPr>
          <p:nvPr>
            <p:ph type="body" idx="1"/>
          </p:nvPr>
        </p:nvSpPr>
        <p:spPr/>
        <p:txBody>
          <a:bodyPr/>
          <a:lstStyle/>
          <a:p>
            <a:r>
              <a:rPr lang="sv-SE" b="1" dirty="0"/>
              <a:t>Förväntningar på dagen? </a:t>
            </a:r>
            <a:r>
              <a:rPr lang="sv-SE" dirty="0"/>
              <a:t>Vad hoppas man komma härifrån med? Nya recept? Lite mer koll på </a:t>
            </a:r>
            <a:r>
              <a:rPr lang="sv-SE" dirty="0" err="1"/>
              <a:t>matläget</a:t>
            </a:r>
            <a:r>
              <a:rPr lang="sv-SE" dirty="0"/>
              <a:t>? En ny stallkompis? </a:t>
            </a:r>
          </a:p>
        </p:txBody>
      </p:sp>
      <p:sp>
        <p:nvSpPr>
          <p:cNvPr id="4" name="Platshållare för bildnummer 3">
            <a:extLst>
              <a:ext uri="{FF2B5EF4-FFF2-40B4-BE49-F238E27FC236}">
                <a16:creationId xmlns:a16="http://schemas.microsoft.com/office/drawing/2014/main" id="{D9DC5717-9748-5670-22DB-AFB050BCAC91}"/>
              </a:ext>
            </a:extLst>
          </p:cNvPr>
          <p:cNvSpPr>
            <a:spLocks noGrp="1"/>
          </p:cNvSpPr>
          <p:nvPr>
            <p:ph type="sldNum" sz="quarter" idx="5"/>
          </p:nvPr>
        </p:nvSpPr>
        <p:spPr/>
        <p:txBody>
          <a:bodyPr/>
          <a:lstStyle/>
          <a:p>
            <a:fld id="{3A417291-3101-554B-8389-2AFE84915B4A}" type="slidenum">
              <a:rPr lang="sv-SE" smtClean="0"/>
              <a:t>18</a:t>
            </a:fld>
            <a:endParaRPr lang="sv-SE"/>
          </a:p>
        </p:txBody>
      </p:sp>
    </p:spTree>
    <p:extLst>
      <p:ext uri="{BB962C8B-B14F-4D97-AF65-F5344CB8AC3E}">
        <p14:creationId xmlns:p14="http://schemas.microsoft.com/office/powerpoint/2010/main" val="1625154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dirty="0">
                <a:solidFill>
                  <a:schemeClr val="tx1"/>
                </a:solidFill>
              </a:rPr>
              <a:t>Du</a:t>
            </a:r>
            <a:r>
              <a:rPr lang="sv-SE" sz="1200" baseline="0" dirty="0">
                <a:solidFill>
                  <a:schemeClr val="tx1"/>
                </a:solidFill>
              </a:rPr>
              <a:t> kan läsa mer om bra matvanor för äldre på </a:t>
            </a:r>
            <a:r>
              <a:rPr lang="sv-SE" sz="1200" b="1" baseline="0" dirty="0">
                <a:solidFill>
                  <a:schemeClr val="tx1"/>
                </a:solidFill>
              </a:rPr>
              <a:t>Livsmedelsverkets hemsida</a:t>
            </a:r>
            <a:r>
              <a:rPr lang="sv-SE" sz="1200" baseline="0" dirty="0">
                <a:solidFill>
                  <a:schemeClr val="tx1"/>
                </a:solidFill>
              </a:rPr>
              <a:t>. Där kan du också </a:t>
            </a:r>
            <a:r>
              <a:rPr lang="sv-SE" sz="1200" b="1" baseline="0" dirty="0">
                <a:solidFill>
                  <a:schemeClr val="tx1"/>
                </a:solidFill>
              </a:rPr>
              <a:t>läsa eller beställa broschyren </a:t>
            </a:r>
            <a:r>
              <a:rPr lang="sv-SE" sz="1200" baseline="0" dirty="0">
                <a:solidFill>
                  <a:schemeClr val="tx1"/>
                </a:solidFill>
              </a:rPr>
              <a:t>”Stor aptit på livet, men mindre aptit på maten?”</a:t>
            </a:r>
          </a:p>
          <a:p>
            <a:pPr lvl="0"/>
            <a:endParaRPr lang="sv-SE" sz="1200" baseline="0" dirty="0">
              <a:solidFill>
                <a:schemeClr val="tx1"/>
              </a:solidFill>
            </a:endParaRPr>
          </a:p>
          <a:p>
            <a:r>
              <a:rPr lang="sv-SE" sz="1100" b="0" i="0" u="none" strike="noStrike" kern="1200" baseline="0" dirty="0">
                <a:solidFill>
                  <a:schemeClr val="tx1"/>
                </a:solidFill>
                <a:latin typeface="+mn-lt"/>
                <a:ea typeface="+mn-ea"/>
                <a:cs typeface="+mn-cs"/>
              </a:rPr>
              <a:t>Livsmedelsverkets råd gäller för de flesta, men </a:t>
            </a:r>
            <a:r>
              <a:rPr lang="sv-SE" sz="1100" b="1" i="0" u="none" strike="noStrike" kern="1200" baseline="0" dirty="0">
                <a:solidFill>
                  <a:schemeClr val="tx1"/>
                </a:solidFill>
                <a:latin typeface="+mn-lt"/>
                <a:ea typeface="+mn-ea"/>
                <a:cs typeface="+mn-cs"/>
              </a:rPr>
              <a:t>inte för alla</a:t>
            </a:r>
            <a:r>
              <a:rPr lang="sv-SE" sz="1100" b="0" i="0" u="none" strike="noStrike" kern="1200" baseline="0" dirty="0">
                <a:solidFill>
                  <a:schemeClr val="tx1"/>
                </a:solidFill>
                <a:latin typeface="+mn-lt"/>
                <a:ea typeface="+mn-ea"/>
                <a:cs typeface="+mn-cs"/>
              </a:rPr>
              <a:t>.</a:t>
            </a:r>
            <a:r>
              <a:rPr lang="sv-SE" dirty="0">
                <a:solidFill>
                  <a:schemeClr val="tx1"/>
                </a:solidFill>
                <a:latin typeface="Segoe UI" panose="020B0502040204020203" pitchFamily="34" charset="0"/>
              </a:rPr>
              <a:t> </a:t>
            </a:r>
            <a:r>
              <a:rPr lang="sv-SE" sz="1100" b="1" i="0" u="none" strike="noStrike" kern="1200" baseline="0" dirty="0">
                <a:solidFill>
                  <a:schemeClr val="tx1"/>
                </a:solidFill>
                <a:latin typeface="+mn-lt"/>
                <a:ea typeface="+mn-ea"/>
                <a:cs typeface="+mn-cs"/>
              </a:rPr>
              <a:t>Sjukdomar</a:t>
            </a:r>
            <a:r>
              <a:rPr lang="sv-SE" sz="1100" b="0" i="0" u="none" strike="noStrike" kern="1200" baseline="0" dirty="0">
                <a:solidFill>
                  <a:schemeClr val="tx1"/>
                </a:solidFill>
                <a:latin typeface="+mn-lt"/>
                <a:ea typeface="+mn-ea"/>
                <a:cs typeface="+mn-cs"/>
              </a:rPr>
              <a:t> kan till exempel påverka vilken mat du behöver äta. </a:t>
            </a:r>
            <a:r>
              <a:rPr lang="sv-SE" dirty="0">
                <a:solidFill>
                  <a:schemeClr val="tx1"/>
                </a:solidFill>
                <a:latin typeface="Segoe UI" panose="020B0502040204020203" pitchFamily="34" charset="0"/>
              </a:rPr>
              <a:t>För att få råd om vad just du ska äta kan du </a:t>
            </a:r>
            <a:r>
              <a:rPr lang="sv-SE" b="0" dirty="0">
                <a:solidFill>
                  <a:schemeClr val="tx1"/>
                </a:solidFill>
                <a:latin typeface="Segoe UI" panose="020B0502040204020203" pitchFamily="34" charset="0"/>
              </a:rPr>
              <a:t>kontakta</a:t>
            </a:r>
            <a:r>
              <a:rPr lang="sv-SE" b="1" dirty="0">
                <a:solidFill>
                  <a:schemeClr val="tx1"/>
                </a:solidFill>
                <a:latin typeface="Segoe UI" panose="020B0502040204020203" pitchFamily="34" charset="0"/>
              </a:rPr>
              <a:t> läkare eller dietist. </a:t>
            </a:r>
            <a:r>
              <a:rPr lang="sv-SE" sz="1100" b="0" i="0" u="none" strike="noStrike" kern="1200" baseline="0" dirty="0">
                <a:solidFill>
                  <a:schemeClr val="tx1"/>
                </a:solidFill>
                <a:latin typeface="+mn-lt"/>
                <a:ea typeface="+mn-ea"/>
                <a:cs typeface="+mn-cs"/>
              </a:rPr>
              <a:t>Om du har fått särskilda rekommendationer från din läkare eller dietist, så </a:t>
            </a:r>
            <a:r>
              <a:rPr lang="sv-SE" sz="1100" b="1" i="0" u="none" strike="noStrike" kern="1200" baseline="0" dirty="0">
                <a:solidFill>
                  <a:schemeClr val="tx1"/>
                </a:solidFill>
                <a:latin typeface="+mn-lt"/>
                <a:ea typeface="+mn-ea"/>
                <a:cs typeface="+mn-cs"/>
              </a:rPr>
              <a:t>följ deras råd</a:t>
            </a:r>
            <a:r>
              <a:rPr lang="sv-SE" sz="1100" b="0" i="0" u="none" strike="noStrike" kern="1200" baseline="0" dirty="0">
                <a:solidFill>
                  <a:schemeClr val="tx1"/>
                </a:solidFill>
                <a:latin typeface="+mn-lt"/>
                <a:ea typeface="+mn-ea"/>
                <a:cs typeface="+mn-cs"/>
              </a:rPr>
              <a:t>. </a:t>
            </a:r>
            <a:endParaRPr lang="sv-SE" b="1" dirty="0">
              <a:solidFill>
                <a:schemeClr val="tx1"/>
              </a:solidFill>
            </a:endParaRP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19</a:t>
            </a:fld>
            <a:endParaRPr lang="sv-SE"/>
          </a:p>
        </p:txBody>
      </p:sp>
    </p:spTree>
    <p:extLst>
      <p:ext uri="{BB962C8B-B14F-4D97-AF65-F5344CB8AC3E}">
        <p14:creationId xmlns:p14="http://schemas.microsoft.com/office/powerpoint/2010/main" val="143548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2411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7696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295650"/>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203858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27402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63214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35631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18397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292309"/>
          </a:xfrm>
        </p:spPr>
        <p:txBody>
          <a:bodyPr>
            <a:normAutofit/>
          </a:bodyPr>
          <a:lstStyle>
            <a:lvl1pPr>
              <a:defRPr sz="1600"/>
            </a:lvl1pPr>
            <a:lvl2pPr>
              <a:defRPr sz="2000"/>
            </a:lvl2pPr>
            <a:lvl3pPr>
              <a:defRPr sz="2000"/>
            </a:lvl3pPr>
            <a:lvl4pPr>
              <a:defRPr sz="2000"/>
            </a:lvl4pPr>
            <a:lvl5pPr>
              <a:defRPr sz="2000"/>
            </a:lvl5pPr>
          </a:lstStyle>
          <a:p>
            <a:pPr lvl="0"/>
            <a:r>
              <a:rPr lang="sv-SE"/>
              <a:t>Klicka här för att ändra format på bakgrundstexten</a:t>
            </a:r>
          </a:p>
        </p:txBody>
      </p:sp>
    </p:spTree>
    <p:extLst>
      <p:ext uri="{BB962C8B-B14F-4D97-AF65-F5344CB8AC3E}">
        <p14:creationId xmlns:p14="http://schemas.microsoft.com/office/powerpoint/2010/main" val="25333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63670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3948039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835146"/>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182741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79522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617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94153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9562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941533"/>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Tree>
    <p:extLst>
      <p:ext uri="{BB962C8B-B14F-4D97-AF65-F5344CB8AC3E}">
        <p14:creationId xmlns:p14="http://schemas.microsoft.com/office/powerpoint/2010/main" val="4055120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3" name="Rubrik 1">
            <a:extLst>
              <a:ext uri="{FF2B5EF4-FFF2-40B4-BE49-F238E27FC236}">
                <a16:creationId xmlns:a16="http://schemas.microsoft.com/office/drawing/2014/main" id="{677AA833-0208-3AD6-091A-0B38BABFCDCC}"/>
              </a:ext>
            </a:extLst>
          </p:cNvPr>
          <p:cNvSpPr>
            <a:spLocks noGrp="1"/>
          </p:cNvSpPr>
          <p:nvPr>
            <p:ph type="title"/>
          </p:nvPr>
        </p:nvSpPr>
        <p:spPr>
          <a:xfrm>
            <a:off x="697523" y="577850"/>
            <a:ext cx="8434754" cy="1215781"/>
          </a:xfrm>
          <a:prstGeom prst="rect">
            <a:avLst/>
          </a:prstGeom>
        </p:spPr>
        <p:txBody>
          <a:bodyPr/>
          <a:lstStyle/>
          <a:p>
            <a:r>
              <a:rPr lang="sv-SE" dirty="0"/>
              <a:t>Klicka här för att ändra mall för rubrikformat</a:t>
            </a:r>
          </a:p>
        </p:txBody>
      </p:sp>
    </p:spTree>
    <p:extLst>
      <p:ext uri="{BB962C8B-B14F-4D97-AF65-F5344CB8AC3E}">
        <p14:creationId xmlns:p14="http://schemas.microsoft.com/office/powerpoint/2010/main" val="2766692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10500360" cy="2387600"/>
          </a:xfr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1050036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1607233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804671" y="640079"/>
            <a:ext cx="10588753" cy="1435139"/>
          </a:xfr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804671" y="2093507"/>
            <a:ext cx="10588753" cy="3228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2782145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819912" y="757682"/>
            <a:ext cx="10363200" cy="1325563"/>
          </a:xfrm>
        </p:spPr>
        <p:txBody>
          <a:bodyPr/>
          <a:lstStyle>
            <a:lvl1pPr>
              <a:defRPr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819912" y="2190750"/>
            <a:ext cx="10363200" cy="2781544"/>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1599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9" name="Platshållare för text 3">
            <a:extLst>
              <a:ext uri="{FF2B5EF4-FFF2-40B4-BE49-F238E27FC236}">
                <a16:creationId xmlns:a16="http://schemas.microsoft.com/office/drawing/2014/main" id="{27B40C57-8CE3-1DA3-EFAB-981C379F0641}"/>
              </a:ext>
            </a:extLst>
          </p:cNvPr>
          <p:cNvSpPr>
            <a:spLocks noGrp="1"/>
          </p:cNvSpPr>
          <p:nvPr>
            <p:ph type="body" sz="half" idx="2"/>
          </p:nvPr>
        </p:nvSpPr>
        <p:spPr>
          <a:xfrm>
            <a:off x="5392615" y="2193296"/>
            <a:ext cx="6110536" cy="32931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82630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5387009" y="2190750"/>
            <a:ext cx="6116143" cy="3277362"/>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10377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20421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38493976"/>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7" r:id="rId4"/>
    <p:sldLayoutId id="2147483658" r:id="rId5"/>
    <p:sldLayoutId id="2147483688"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81685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297671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103632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10363200" cy="2781544"/>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14627477"/>
      </p:ext>
    </p:extLst>
  </p:cSld>
  <p:clrMap bg1="lt1" tx1="dk1" bg2="lt2" tx2="dk2" accent1="accent1" accent2="accent2" accent3="accent3" accent4="accent4" accent5="accent5" accent6="accent6" hlink="hlink" folHlink="folHlink"/>
  <p:sldLayoutIdLst>
    <p:sldLayoutId id="2147483678" r:id="rId1"/>
    <p:sldLayoutId id="2147483664" r:id="rId2"/>
    <p:sldLayoutId id="2147483667" r:id="rId3"/>
    <p:sldLayoutId id="2147483666" r:id="rId4"/>
    <p:sldLayoutId id="2147483679" r:id="rId5"/>
    <p:sldLayoutId id="2147483680"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5C02C4-68E3-C247-410C-77AA8EF5F1E3}"/>
            </a:ext>
          </a:extLst>
        </p:cNvPr>
        <p:cNvGrpSpPr/>
        <p:nvPr/>
      </p:nvGrpSpPr>
      <p:grpSpPr>
        <a:xfrm>
          <a:off x="0" y="0"/>
          <a:ext cx="0" cy="0"/>
          <a:chOff x="0" y="0"/>
          <a:chExt cx="0" cy="0"/>
        </a:xfrm>
      </p:grpSpPr>
      <p:sp>
        <p:nvSpPr>
          <p:cNvPr id="42" name="Title 1">
            <a:extLst>
              <a:ext uri="{FF2B5EF4-FFF2-40B4-BE49-F238E27FC236}">
                <a16:creationId xmlns:a16="http://schemas.microsoft.com/office/drawing/2014/main" id="{1BCEF74B-3C2F-9E9D-97B5-3D4633B33189}"/>
              </a:ext>
            </a:extLst>
          </p:cNvPr>
          <p:cNvSpPr>
            <a:spLocks noGrp="1"/>
          </p:cNvSpPr>
          <p:nvPr>
            <p:ph type="title"/>
          </p:nvPr>
        </p:nvSpPr>
        <p:spPr>
          <a:xfrm>
            <a:off x="2904386" y="2259484"/>
            <a:ext cx="10930168" cy="1325563"/>
          </a:xfrm>
        </p:spPr>
        <p:txBody>
          <a:bodyPr/>
          <a:lstStyle/>
          <a:p>
            <a:pPr algn="ctr"/>
            <a:r>
              <a:rPr lang="en-US" dirty="0">
                <a:solidFill>
                  <a:srgbClr val="4A1921"/>
                </a:solidFill>
              </a:rPr>
              <a:t>RYTTARUTVECKLING 65+</a:t>
            </a:r>
          </a:p>
        </p:txBody>
      </p:sp>
      <p:sp>
        <p:nvSpPr>
          <p:cNvPr id="2" name="Title 1">
            <a:extLst>
              <a:ext uri="{FF2B5EF4-FFF2-40B4-BE49-F238E27FC236}">
                <a16:creationId xmlns:a16="http://schemas.microsoft.com/office/drawing/2014/main" id="{8D461158-B1D2-F24A-26D5-26AD5FCDA044}"/>
              </a:ext>
            </a:extLst>
          </p:cNvPr>
          <p:cNvSpPr txBox="1">
            <a:spLocks/>
          </p:cNvSpPr>
          <p:nvPr/>
        </p:nvSpPr>
        <p:spPr>
          <a:xfrm>
            <a:off x="2391031" y="3198646"/>
            <a:ext cx="109301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algn="ctr"/>
            <a:r>
              <a:rPr lang="en-US" sz="8800" dirty="0">
                <a:solidFill>
                  <a:srgbClr val="4A1921"/>
                </a:solidFill>
              </a:rPr>
              <a:t>SMART MAT</a:t>
            </a:r>
          </a:p>
        </p:txBody>
      </p:sp>
      <p:pic>
        <p:nvPicPr>
          <p:cNvPr id="5" name="Bildobjekt 4" descr="En bild som visar mat, tallrik, inomhus, frukt&#10;&#10;Automatiskt genererad beskrivning">
            <a:extLst>
              <a:ext uri="{FF2B5EF4-FFF2-40B4-BE49-F238E27FC236}">
                <a16:creationId xmlns:a16="http://schemas.microsoft.com/office/drawing/2014/main" id="{0D3242F1-E27A-8CB2-51B9-2A3D47FA0A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057" y="0"/>
            <a:ext cx="6479980" cy="6857990"/>
          </a:xfrm>
          <a:custGeom>
            <a:avLst/>
            <a:gdLst>
              <a:gd name="connsiteX0" fmla="*/ 0 w 6480000"/>
              <a:gd name="connsiteY0" fmla="*/ 0 h 6858000"/>
              <a:gd name="connsiteX1" fmla="*/ 6480000 w 6480000"/>
              <a:gd name="connsiteY1" fmla="*/ 0 h 6858000"/>
              <a:gd name="connsiteX2" fmla="*/ 6480000 w 6480000"/>
              <a:gd name="connsiteY2" fmla="*/ 6858000 h 6858000"/>
              <a:gd name="connsiteX3" fmla="*/ 0 w 6480000"/>
              <a:gd name="connsiteY3" fmla="*/ 6858000 h 6858000"/>
              <a:gd name="connsiteX4" fmla="*/ 0 w 6480000"/>
              <a:gd name="connsiteY4" fmla="*/ 0 h 6858000"/>
              <a:gd name="connsiteX0" fmla="*/ 0 w 6480000"/>
              <a:gd name="connsiteY0" fmla="*/ 0 h 6858000"/>
              <a:gd name="connsiteX1" fmla="*/ 6480000 w 6480000"/>
              <a:gd name="connsiteY1" fmla="*/ 0 h 6858000"/>
              <a:gd name="connsiteX2" fmla="*/ 3640547 w 6480000"/>
              <a:gd name="connsiteY2" fmla="*/ 6858000 h 6858000"/>
              <a:gd name="connsiteX3" fmla="*/ 0 w 6480000"/>
              <a:gd name="connsiteY3" fmla="*/ 6858000 h 6858000"/>
              <a:gd name="connsiteX4" fmla="*/ 0 w 648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000" h="6858000">
                <a:moveTo>
                  <a:pt x="0" y="0"/>
                </a:moveTo>
                <a:lnTo>
                  <a:pt x="6480000" y="0"/>
                </a:lnTo>
                <a:lnTo>
                  <a:pt x="3640547" y="6858000"/>
                </a:lnTo>
                <a:lnTo>
                  <a:pt x="0" y="6858000"/>
                </a:lnTo>
                <a:lnTo>
                  <a:pt x="0" y="0"/>
                </a:lnTo>
                <a:close/>
              </a:path>
            </a:pathLst>
          </a:custGeom>
          <a:noFill/>
        </p:spPr>
      </p:pic>
    </p:spTree>
    <p:extLst>
      <p:ext uri="{BB962C8B-B14F-4D97-AF65-F5344CB8AC3E}">
        <p14:creationId xmlns:p14="http://schemas.microsoft.com/office/powerpoint/2010/main" val="25753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001841C2-5CE0-0896-B43F-645B1DF62EDC}"/>
              </a:ext>
            </a:extLst>
          </p:cNvPr>
          <p:cNvSpPr>
            <a:spLocks noGrp="1"/>
          </p:cNvSpPr>
          <p:nvPr>
            <p:ph type="title"/>
          </p:nvPr>
        </p:nvSpPr>
        <p:spPr>
          <a:xfrm>
            <a:off x="1354053" y="964041"/>
            <a:ext cx="9674352" cy="1325563"/>
          </a:xfrm>
        </p:spPr>
        <p:txBody>
          <a:bodyPr/>
          <a:lstStyle/>
          <a:p>
            <a:r>
              <a:rPr lang="en-US" dirty="0">
                <a:solidFill>
                  <a:srgbClr val="4A1921"/>
                </a:solidFill>
              </a:rPr>
              <a:t>RIDSPORT HELA LIVET</a:t>
            </a:r>
          </a:p>
        </p:txBody>
      </p:sp>
      <p:sp>
        <p:nvSpPr>
          <p:cNvPr id="44" name="Content Placeholder 2">
            <a:extLst>
              <a:ext uri="{FF2B5EF4-FFF2-40B4-BE49-F238E27FC236}">
                <a16:creationId xmlns:a16="http://schemas.microsoft.com/office/drawing/2014/main" id="{E14B1E69-4914-AC0F-65B1-6BEC200B5A33}"/>
              </a:ext>
            </a:extLst>
          </p:cNvPr>
          <p:cNvSpPr>
            <a:spLocks noGrp="1"/>
          </p:cNvSpPr>
          <p:nvPr>
            <p:ph idx="1"/>
          </p:nvPr>
        </p:nvSpPr>
        <p:spPr>
          <a:xfrm>
            <a:off x="1354053" y="2289604"/>
            <a:ext cx="9674352" cy="3295650"/>
          </a:xfrm>
        </p:spPr>
        <p:txBody>
          <a:bodyPr/>
          <a:lstStyle/>
          <a:p>
            <a:pPr>
              <a:lnSpc>
                <a:spcPct val="140000"/>
              </a:lnSpc>
            </a:pPr>
            <a:r>
              <a:rPr lang="sv-SE" dirty="0">
                <a:effectLst/>
                <a:latin typeface="Century Gothic" panose="020B0502020202020204" pitchFamily="34" charset="0"/>
              </a:rPr>
              <a:t> Som ryttare fortsätter man att utvecklas hela livet, även om målen kan</a:t>
            </a:r>
            <a:r>
              <a:rPr lang="sv-SE" dirty="0">
                <a:latin typeface="Century Gothic" panose="020B0502020202020204" pitchFamily="34" charset="0"/>
              </a:rPr>
              <a:t> </a:t>
            </a:r>
            <a:r>
              <a:rPr lang="sv-SE" dirty="0">
                <a:effectLst/>
                <a:latin typeface="Century Gothic" panose="020B0502020202020204" pitchFamily="34" charset="0"/>
              </a:rPr>
              <a:t>skifta med tiden. Många människor vill kombinera fysisk aktivitet och ökad</a:t>
            </a:r>
            <a:r>
              <a:rPr lang="sv-SE" dirty="0">
                <a:latin typeface="Century Gothic" panose="020B0502020202020204" pitchFamily="34" charset="0"/>
              </a:rPr>
              <a:t> </a:t>
            </a:r>
            <a:r>
              <a:rPr lang="sv-SE" dirty="0">
                <a:effectLst/>
                <a:latin typeface="Century Gothic" panose="020B0502020202020204" pitchFamily="34" charset="0"/>
              </a:rPr>
              <a:t>kunskap med trevliga upplevelser och god gemenskap. </a:t>
            </a:r>
            <a:r>
              <a:rPr lang="sv-SE" b="1" dirty="0">
                <a:solidFill>
                  <a:srgbClr val="4A1921"/>
                </a:solidFill>
                <a:latin typeface="Century Gothic" panose="020B0502020202020204" pitchFamily="34" charset="0"/>
              </a:rPr>
              <a:t>VÄLKOMMEN TILL DAGENS TRÄFF!</a:t>
            </a:r>
            <a:endParaRPr lang="sv-SE" b="1" dirty="0">
              <a:solidFill>
                <a:srgbClr val="4A1921"/>
              </a:solidFill>
              <a:effectLst/>
              <a:latin typeface="Century Gothic" panose="020B0502020202020204" pitchFamily="34" charset="0"/>
            </a:endParaRPr>
          </a:p>
          <a:p>
            <a:endParaRPr lang="sv-SE" sz="2000" i="1" dirty="0">
              <a:latin typeface="Helvetica" pitchFamily="2" charset="0"/>
            </a:endParaRPr>
          </a:p>
        </p:txBody>
      </p:sp>
    </p:spTree>
    <p:extLst>
      <p:ext uri="{BB962C8B-B14F-4D97-AF65-F5344CB8AC3E}">
        <p14:creationId xmlns:p14="http://schemas.microsoft.com/office/powerpoint/2010/main" val="93522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50C844-B994-DE80-19A0-10951361281B}"/>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C9DE1A-ED68-0AD7-2842-93EA6CB433F5}"/>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7A2E9092-648D-78EE-3BC7-0519C6DC2BD1}"/>
              </a:ext>
            </a:extLst>
          </p:cNvPr>
          <p:cNvSpPr txBox="1">
            <a:spLocks/>
          </p:cNvSpPr>
          <p:nvPr/>
        </p:nvSpPr>
        <p:spPr>
          <a:xfrm>
            <a:off x="1871389" y="112221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MIN RIDVÄG </a:t>
            </a:r>
          </a:p>
        </p:txBody>
      </p:sp>
      <p:sp>
        <p:nvSpPr>
          <p:cNvPr id="7" name="Content Placeholder 2">
            <a:extLst>
              <a:ext uri="{FF2B5EF4-FFF2-40B4-BE49-F238E27FC236}">
                <a16:creationId xmlns:a16="http://schemas.microsoft.com/office/drawing/2014/main" id="{8BD386CF-89E7-936D-6B2C-6C0098A95327}"/>
              </a:ext>
            </a:extLst>
          </p:cNvPr>
          <p:cNvSpPr txBox="1">
            <a:spLocks/>
          </p:cNvSpPr>
          <p:nvPr/>
        </p:nvSpPr>
        <p:spPr>
          <a:xfrm>
            <a:off x="1859280" y="2700790"/>
            <a:ext cx="881555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Fyll i uppgifterna på sidan 3 i deltagarhäftet. </a:t>
            </a:r>
          </a:p>
          <a:p>
            <a:pPr>
              <a:lnSpc>
                <a:spcPct val="140000"/>
              </a:lnSpc>
            </a:pPr>
            <a:r>
              <a:rPr lang="sv-SE" dirty="0">
                <a:latin typeface="Century Gothic" panose="020B0502020202020204" pitchFamily="34" charset="0"/>
              </a:rPr>
              <a:t> Låt var och en i gruppen dela med sig av sin ridväg, som en presentation av sig själv. </a:t>
            </a:r>
            <a:endParaRPr lang="sv-SE" dirty="0"/>
          </a:p>
        </p:txBody>
      </p:sp>
    </p:spTree>
    <p:extLst>
      <p:ext uri="{BB962C8B-B14F-4D97-AF65-F5344CB8AC3E}">
        <p14:creationId xmlns:p14="http://schemas.microsoft.com/office/powerpoint/2010/main" val="2305399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71BA3F-9D13-E1A8-67F2-D82EFECF1ED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AB97446-60C2-90AE-F808-E14DECE8AA79}"/>
              </a:ext>
            </a:extLst>
          </p:cNvPr>
          <p:cNvSpPr>
            <a:spLocks noGrp="1"/>
          </p:cNvSpPr>
          <p:nvPr>
            <p:ph type="title"/>
          </p:nvPr>
        </p:nvSpPr>
        <p:spPr>
          <a:xfrm>
            <a:off x="6466456" y="1029096"/>
            <a:ext cx="4620768" cy="1600200"/>
          </a:xfrm>
        </p:spPr>
        <p:txBody>
          <a:bodyPr/>
          <a:lstStyle/>
          <a:p>
            <a:r>
              <a:rPr lang="en-US" dirty="0">
                <a:solidFill>
                  <a:srgbClr val="4A1921"/>
                </a:solidFill>
              </a:rPr>
              <a:t>TRIVSELREGLER &amp; FÖRVÄNTNINGAR</a:t>
            </a:r>
          </a:p>
        </p:txBody>
      </p:sp>
      <p:pic>
        <p:nvPicPr>
          <p:cNvPr id="3" name="Platshållare för bild 2" descr="En bild som visar person, märr, hingst, grimma&#10;&#10;AI-genererat innehåll kan vara felaktigt.">
            <a:extLst>
              <a:ext uri="{FF2B5EF4-FFF2-40B4-BE49-F238E27FC236}">
                <a16:creationId xmlns:a16="http://schemas.microsoft.com/office/drawing/2014/main" id="{3B64799C-6AE9-8C66-565A-020E15BBD260}"/>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0" y="0"/>
            <a:ext cx="5403850" cy="6858000"/>
          </a:xfrm>
        </p:spPr>
      </p:pic>
      <p:sp>
        <p:nvSpPr>
          <p:cNvPr id="6" name="Content Placeholder 3">
            <a:extLst>
              <a:ext uri="{FF2B5EF4-FFF2-40B4-BE49-F238E27FC236}">
                <a16:creationId xmlns:a16="http://schemas.microsoft.com/office/drawing/2014/main" id="{A6AACA11-2F6A-224B-BAD6-B0478CCC3A66}"/>
              </a:ext>
            </a:extLst>
          </p:cNvPr>
          <p:cNvSpPr>
            <a:spLocks noGrp="1"/>
          </p:cNvSpPr>
          <p:nvPr>
            <p:ph type="body" sz="half" idx="2"/>
          </p:nvPr>
        </p:nvSpPr>
        <p:spPr>
          <a:xfrm>
            <a:off x="6466455" y="2703042"/>
            <a:ext cx="4620769" cy="3356317"/>
          </a:xfrm>
        </p:spPr>
        <p:txBody>
          <a:bodyPr>
            <a:normAutofit/>
          </a:bodyPr>
          <a:lstStyle/>
          <a:p>
            <a:pPr marL="342900" indent="-342900">
              <a:lnSpc>
                <a:spcPct val="140000"/>
              </a:lnSpc>
              <a:buBlip>
                <a:blip r:embed="rId5"/>
              </a:buBlip>
            </a:pPr>
            <a:r>
              <a:rPr lang="en-US" sz="2400" dirty="0" err="1"/>
              <a:t>Vilka</a:t>
            </a:r>
            <a:r>
              <a:rPr lang="en-US" sz="2400" dirty="0"/>
              <a:t> </a:t>
            </a:r>
            <a:r>
              <a:rPr lang="en-US" sz="2400" dirty="0" err="1"/>
              <a:t>trivselregler</a:t>
            </a:r>
            <a:r>
              <a:rPr lang="en-US" sz="2400" dirty="0"/>
              <a:t> ska </a:t>
            </a:r>
            <a:r>
              <a:rPr lang="en-US" sz="2400" dirty="0" err="1"/>
              <a:t>gälla</a:t>
            </a:r>
            <a:r>
              <a:rPr lang="en-US" sz="2400" dirty="0"/>
              <a:t> för </a:t>
            </a:r>
            <a:r>
              <a:rPr lang="en-US" sz="2400" dirty="0" err="1"/>
              <a:t>träffarna</a:t>
            </a:r>
            <a:r>
              <a:rPr lang="en-US" sz="2400" dirty="0"/>
              <a:t>? </a:t>
            </a:r>
          </a:p>
          <a:p>
            <a:pPr marL="342900" indent="-342900">
              <a:lnSpc>
                <a:spcPct val="140000"/>
              </a:lnSpc>
              <a:buBlip>
                <a:blip r:embed="rId5"/>
              </a:buBlip>
            </a:pPr>
            <a:r>
              <a:rPr lang="en-US" sz="2400" dirty="0"/>
              <a:t>Vad </a:t>
            </a:r>
            <a:r>
              <a:rPr lang="en-US" sz="2400" dirty="0" err="1"/>
              <a:t>har</a:t>
            </a:r>
            <a:r>
              <a:rPr lang="en-US" sz="2400" dirty="0"/>
              <a:t> du för </a:t>
            </a:r>
            <a:r>
              <a:rPr lang="en-US" sz="2400" dirty="0" err="1"/>
              <a:t>förväntningar</a:t>
            </a:r>
            <a:r>
              <a:rPr lang="en-US" sz="2400" dirty="0"/>
              <a:t> </a:t>
            </a:r>
            <a:r>
              <a:rPr lang="en-US" sz="2400" dirty="0" err="1"/>
              <a:t>på</a:t>
            </a:r>
            <a:r>
              <a:rPr lang="en-US" sz="2400" dirty="0"/>
              <a:t> </a:t>
            </a:r>
            <a:r>
              <a:rPr lang="en-US" sz="2400" dirty="0" err="1"/>
              <a:t>dagen</a:t>
            </a:r>
            <a:r>
              <a:rPr lang="en-US" sz="2400" dirty="0"/>
              <a:t>?</a:t>
            </a:r>
          </a:p>
        </p:txBody>
      </p:sp>
    </p:spTree>
    <p:extLst>
      <p:ext uri="{BB962C8B-B14F-4D97-AF65-F5344CB8AC3E}">
        <p14:creationId xmlns:p14="http://schemas.microsoft.com/office/powerpoint/2010/main" val="256610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B4183-0E4B-45CF-A4F7-D454E15384F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DB5C2F8-CF91-6B1D-8FE3-741822B8B02E}"/>
              </a:ext>
            </a:extLst>
          </p:cNvPr>
          <p:cNvSpPr>
            <a:spLocks noGrp="1"/>
          </p:cNvSpPr>
          <p:nvPr>
            <p:ph type="title"/>
          </p:nvPr>
        </p:nvSpPr>
        <p:spPr>
          <a:xfrm>
            <a:off x="6466457" y="621323"/>
            <a:ext cx="4620768" cy="1600200"/>
          </a:xfrm>
        </p:spPr>
        <p:txBody>
          <a:bodyPr/>
          <a:lstStyle/>
          <a:p>
            <a:r>
              <a:rPr lang="en-US" dirty="0">
                <a:solidFill>
                  <a:srgbClr val="4A1921"/>
                </a:solidFill>
              </a:rPr>
              <a:t>VEM ÄR ÄLDRE?</a:t>
            </a:r>
          </a:p>
        </p:txBody>
      </p:sp>
      <p:sp>
        <p:nvSpPr>
          <p:cNvPr id="12" name="Content Placeholder 3">
            <a:extLst>
              <a:ext uri="{FF2B5EF4-FFF2-40B4-BE49-F238E27FC236}">
                <a16:creationId xmlns:a16="http://schemas.microsoft.com/office/drawing/2014/main" id="{F23AFB3F-7314-60EF-4A85-A22A08773D48}"/>
              </a:ext>
            </a:extLst>
          </p:cNvPr>
          <p:cNvSpPr>
            <a:spLocks noGrp="1"/>
          </p:cNvSpPr>
          <p:nvPr>
            <p:ph idx="10"/>
          </p:nvPr>
        </p:nvSpPr>
        <p:spPr>
          <a:xfrm>
            <a:off x="6466455" y="2221523"/>
            <a:ext cx="4916992" cy="3647649"/>
          </a:xfrm>
        </p:spPr>
        <p:txBody>
          <a:bodyPr>
            <a:normAutofit/>
          </a:bodyPr>
          <a:lstStyle/>
          <a:p>
            <a:pPr>
              <a:lnSpc>
                <a:spcPct val="140000"/>
              </a:lnSpc>
              <a:buBlip>
                <a:blip r:embed="rId3"/>
              </a:buBlip>
            </a:pPr>
            <a:r>
              <a:rPr lang="sv-SE" dirty="0"/>
              <a:t>Åldrandet sker gradvis och ser olika ut hos olika personer. </a:t>
            </a:r>
          </a:p>
          <a:p>
            <a:pPr>
              <a:lnSpc>
                <a:spcPct val="140000"/>
              </a:lnSpc>
              <a:buBlip>
                <a:blip r:embed="rId3"/>
              </a:buBlip>
            </a:pPr>
            <a:r>
              <a:rPr lang="sv-SE" dirty="0"/>
              <a:t>Sjukdomar och andra förutsättningar påverkar. </a:t>
            </a:r>
          </a:p>
          <a:p>
            <a:pPr>
              <a:lnSpc>
                <a:spcPct val="140000"/>
              </a:lnSpc>
              <a:buBlip>
                <a:blip r:embed="rId3"/>
              </a:buBlip>
            </a:pPr>
            <a:r>
              <a:rPr lang="sv-SE" dirty="0"/>
              <a:t>Behov och vanor förändras.</a:t>
            </a:r>
          </a:p>
          <a:p>
            <a:pPr>
              <a:lnSpc>
                <a:spcPct val="140000"/>
              </a:lnSpc>
              <a:buBlip>
                <a:blip r:embed="rId3"/>
              </a:buBlip>
            </a:pPr>
            <a:r>
              <a:rPr lang="sv-SE" dirty="0"/>
              <a:t>Läge att se över sina matvanor i samband med pensionen. </a:t>
            </a:r>
            <a:endParaRPr lang="en-US" dirty="0"/>
          </a:p>
        </p:txBody>
      </p:sp>
      <p:pic>
        <p:nvPicPr>
          <p:cNvPr id="6" name="Platshållare för bild 5" descr="En bild som visar Människoansikte, person, leende, märr&#10;&#10;AI-genererat innehåll kan vara felaktigt.">
            <a:extLst>
              <a:ext uri="{FF2B5EF4-FFF2-40B4-BE49-F238E27FC236}">
                <a16:creationId xmlns:a16="http://schemas.microsoft.com/office/drawing/2014/main" id="{C5AA740C-4D13-5780-3DAC-24BF8B5380A8}"/>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p:blipFill>
        <p:spPr>
          <a:xfrm>
            <a:off x="-548832" y="0"/>
            <a:ext cx="5995678" cy="6858000"/>
          </a:xfrm>
        </p:spPr>
      </p:pic>
    </p:spTree>
    <p:extLst>
      <p:ext uri="{BB962C8B-B14F-4D97-AF65-F5344CB8AC3E}">
        <p14:creationId xmlns:p14="http://schemas.microsoft.com/office/powerpoint/2010/main" val="1419215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597D-96E0-152B-C0B2-D572D2358EAC}"/>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EF663FBF-E872-17DE-F251-BFC19C2941D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a:noFill/>
        </p:spPr>
      </p:pic>
      <p:sp>
        <p:nvSpPr>
          <p:cNvPr id="8" name="Rektangel 7">
            <a:extLst>
              <a:ext uri="{FF2B5EF4-FFF2-40B4-BE49-F238E27FC236}">
                <a16:creationId xmlns:a16="http://schemas.microsoft.com/office/drawing/2014/main" id="{20E24A33-32F5-947D-4568-F7CB13887955}"/>
              </a:ext>
            </a:extLst>
          </p:cNvPr>
          <p:cNvSpPr/>
          <p:nvPr/>
        </p:nvSpPr>
        <p:spPr>
          <a:xfrm>
            <a:off x="1339702" y="936578"/>
            <a:ext cx="9840432" cy="5277475"/>
          </a:xfrm>
          <a:prstGeom prst="rect">
            <a:avLst/>
          </a:prstGeom>
          <a:solidFill>
            <a:schemeClr val="bg1">
              <a:alpha val="801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itle 1">
            <a:extLst>
              <a:ext uri="{FF2B5EF4-FFF2-40B4-BE49-F238E27FC236}">
                <a16:creationId xmlns:a16="http://schemas.microsoft.com/office/drawing/2014/main" id="{C5AB2674-E4B9-C38B-8355-9801D72A493C}"/>
              </a:ext>
            </a:extLst>
          </p:cNvPr>
          <p:cNvSpPr>
            <a:spLocks noGrp="1"/>
          </p:cNvSpPr>
          <p:nvPr>
            <p:ph type="title"/>
          </p:nvPr>
        </p:nvSpPr>
        <p:spPr>
          <a:xfrm>
            <a:off x="1718434" y="643947"/>
            <a:ext cx="9674352" cy="1325563"/>
          </a:xfrm>
        </p:spPr>
        <p:txBody>
          <a:bodyPr>
            <a:normAutofit/>
          </a:bodyPr>
          <a:lstStyle/>
          <a:p>
            <a:r>
              <a:rPr lang="en-US" sz="4400" dirty="0">
                <a:solidFill>
                  <a:srgbClr val="4A1921"/>
                </a:solidFill>
              </a:rPr>
              <a:t>SMART MAT FÖR ÄLDRE</a:t>
            </a:r>
          </a:p>
        </p:txBody>
      </p:sp>
      <p:sp>
        <p:nvSpPr>
          <p:cNvPr id="7" name="Content Placeholder 2">
            <a:extLst>
              <a:ext uri="{FF2B5EF4-FFF2-40B4-BE49-F238E27FC236}">
                <a16:creationId xmlns:a16="http://schemas.microsoft.com/office/drawing/2014/main" id="{21304AFF-0BF5-089C-56A3-D4FAB604C8A2}"/>
              </a:ext>
            </a:extLst>
          </p:cNvPr>
          <p:cNvSpPr txBox="1">
            <a:spLocks/>
          </p:cNvSpPr>
          <p:nvPr/>
        </p:nvSpPr>
        <p:spPr>
          <a:xfrm>
            <a:off x="1718434" y="1969510"/>
            <a:ext cx="9133864" cy="3818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40000"/>
              </a:lnSpc>
            </a:pPr>
            <a:r>
              <a:rPr lang="sv-SE" sz="2400" b="1" dirty="0">
                <a:solidFill>
                  <a:srgbClr val="000000"/>
                </a:solidFill>
                <a:latin typeface="+mj-lt"/>
              </a:rPr>
              <a:t>Behöver äldre äta annorlunda? </a:t>
            </a:r>
            <a:r>
              <a:rPr lang="sv-SE" sz="2400" dirty="0">
                <a:solidFill>
                  <a:srgbClr val="000000"/>
                </a:solidFill>
                <a:latin typeface="+mj-lt"/>
              </a:rPr>
              <a:t>Vad som är nyttigt att äta är ungefär samma för alla vuxna, men vid 65+ blir vissa näringsämnen viktigare. Andra vid 75+. </a:t>
            </a:r>
            <a:r>
              <a:rPr lang="sv-SE" sz="2400" dirty="0"/>
              <a:t>Maten bidrar till att hålla både kropp och sinne i god form. </a:t>
            </a:r>
            <a:endParaRPr lang="sv-SE" sz="2400" dirty="0">
              <a:solidFill>
                <a:srgbClr val="000000"/>
              </a:solidFill>
              <a:latin typeface="+mj-lt"/>
            </a:endParaRPr>
          </a:p>
          <a:p>
            <a:pPr>
              <a:lnSpc>
                <a:spcPct val="140000"/>
              </a:lnSpc>
            </a:pPr>
            <a:r>
              <a:rPr lang="en-US" sz="2400" b="1" dirty="0">
                <a:solidFill>
                  <a:srgbClr val="000000"/>
                </a:solidFill>
                <a:latin typeface="+mj-lt"/>
              </a:rPr>
              <a:t>APTITEN KAN MINSKA. </a:t>
            </a:r>
            <a:r>
              <a:rPr lang="en-US" sz="2400" dirty="0" err="1"/>
              <a:t>Ät</a:t>
            </a:r>
            <a:r>
              <a:rPr lang="en-US" sz="2400" dirty="0"/>
              <a:t> </a:t>
            </a:r>
            <a:r>
              <a:rPr lang="en-US" sz="2400" dirty="0" err="1"/>
              <a:t>små</a:t>
            </a:r>
            <a:r>
              <a:rPr lang="en-US" sz="2400" dirty="0"/>
              <a:t> portioner </a:t>
            </a:r>
            <a:r>
              <a:rPr lang="en-US" sz="2400" dirty="0" err="1"/>
              <a:t>ofta</a:t>
            </a:r>
            <a:r>
              <a:rPr lang="en-US" sz="2400" dirty="0"/>
              <a:t> </a:t>
            </a:r>
            <a:r>
              <a:rPr lang="en-US" sz="2400" dirty="0" err="1"/>
              <a:t>och</a:t>
            </a:r>
            <a:r>
              <a:rPr lang="en-US" sz="2400" dirty="0"/>
              <a:t> </a:t>
            </a:r>
            <a:r>
              <a:rPr lang="en-US" sz="2400" dirty="0" err="1"/>
              <a:t>addera</a:t>
            </a:r>
            <a:r>
              <a:rPr lang="en-US" sz="2400" dirty="0"/>
              <a:t> protein till </a:t>
            </a:r>
            <a:r>
              <a:rPr lang="en-US" sz="2400" dirty="0" err="1"/>
              <a:t>alla</a:t>
            </a:r>
            <a:r>
              <a:rPr lang="en-US" sz="2400" dirty="0"/>
              <a:t> </a:t>
            </a:r>
            <a:r>
              <a:rPr lang="en-US" sz="2400" dirty="0" err="1"/>
              <a:t>måltider</a:t>
            </a:r>
            <a:r>
              <a:rPr lang="en-US" sz="2400" dirty="0"/>
              <a:t>. </a:t>
            </a:r>
            <a:r>
              <a:rPr lang="sv-SE" sz="2400" dirty="0"/>
              <a:t>Ägg, fågel, fisk, bönor, nötter, kött, mjölk, yoghurt, ost, kvarg eller växtbaserade motsvarigheter.</a:t>
            </a:r>
          </a:p>
        </p:txBody>
      </p:sp>
    </p:spTree>
    <p:extLst>
      <p:ext uri="{BB962C8B-B14F-4D97-AF65-F5344CB8AC3E}">
        <p14:creationId xmlns:p14="http://schemas.microsoft.com/office/powerpoint/2010/main" val="1735903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6BB75E-A808-73CF-F5D8-F64C6624708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2800E34-62DA-85FA-4F88-B54176944852}"/>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F4EAFC0-6214-069D-C53E-9BEBD9CD1A86}"/>
              </a:ext>
            </a:extLst>
          </p:cNvPr>
          <p:cNvSpPr txBox="1">
            <a:spLocks/>
          </p:cNvSpPr>
          <p:nvPr/>
        </p:nvSpPr>
        <p:spPr>
          <a:xfrm>
            <a:off x="946033" y="290904"/>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APROPÅ MINSKAD APTIT</a:t>
            </a:r>
          </a:p>
        </p:txBody>
      </p:sp>
      <p:sp>
        <p:nvSpPr>
          <p:cNvPr id="7" name="Content Placeholder 2">
            <a:extLst>
              <a:ext uri="{FF2B5EF4-FFF2-40B4-BE49-F238E27FC236}">
                <a16:creationId xmlns:a16="http://schemas.microsoft.com/office/drawing/2014/main" id="{91991D71-65B6-4970-5307-CF2D6E622A27}"/>
              </a:ext>
            </a:extLst>
          </p:cNvPr>
          <p:cNvSpPr txBox="1">
            <a:spLocks/>
          </p:cNvSpPr>
          <p:nvPr/>
        </p:nvSpPr>
        <p:spPr>
          <a:xfrm>
            <a:off x="933923" y="1869475"/>
            <a:ext cx="10176900"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a:t>
            </a:r>
            <a:r>
              <a:rPr lang="sv-SE" sz="2400" dirty="0">
                <a:latin typeface="Century Gothic" panose="020B0502020202020204" pitchFamily="34" charset="0"/>
              </a:rPr>
              <a:t>Nya rutiner, sjukdomar, läkemedel och ändrat smaksinne är sådant som påverkar aptiten. </a:t>
            </a:r>
          </a:p>
          <a:p>
            <a:pPr>
              <a:lnSpc>
                <a:spcPct val="140000"/>
              </a:lnSpc>
            </a:pPr>
            <a:r>
              <a:rPr lang="sv-SE" sz="2400" b="1" dirty="0">
                <a:solidFill>
                  <a:srgbClr val="4A1921"/>
                </a:solidFill>
                <a:latin typeface="Century Gothic" panose="020B0502020202020204" pitchFamily="34" charset="0"/>
              </a:rPr>
              <a:t> </a:t>
            </a:r>
            <a:r>
              <a:rPr lang="sv-SE" sz="2400" dirty="0">
                <a:latin typeface="Century Gothic" panose="020B0502020202020204" pitchFamily="34" charset="0"/>
              </a:rPr>
              <a:t>Att laga mat och äta ensam, är inte lika roligt. </a:t>
            </a:r>
          </a:p>
          <a:p>
            <a:pPr>
              <a:lnSpc>
                <a:spcPct val="140000"/>
              </a:lnSpc>
            </a:pPr>
            <a:r>
              <a:rPr lang="sv-SE" sz="2400" dirty="0">
                <a:latin typeface="Century Gothic" panose="020B0502020202020204" pitchFamily="34" charset="0"/>
              </a:rPr>
              <a:t> </a:t>
            </a:r>
            <a:r>
              <a:rPr lang="sv-SE" sz="2400" dirty="0"/>
              <a:t>Håll koll på vikten – ofta är det muskler, inte fett, som minskar. Ställ dig på vågen med jämna mellanrum! </a:t>
            </a:r>
          </a:p>
          <a:p>
            <a:pPr>
              <a:lnSpc>
                <a:spcPct val="140000"/>
              </a:lnSpc>
            </a:pPr>
            <a:r>
              <a:rPr lang="sv-SE" sz="2400" dirty="0">
                <a:latin typeface="Century Gothic" panose="020B0502020202020204" pitchFamily="34" charset="0"/>
              </a:rPr>
              <a:t> Förändringen sker ofta gradvis</a:t>
            </a:r>
          </a:p>
        </p:txBody>
      </p:sp>
    </p:spTree>
    <p:extLst>
      <p:ext uri="{BB962C8B-B14F-4D97-AF65-F5344CB8AC3E}">
        <p14:creationId xmlns:p14="http://schemas.microsoft.com/office/powerpoint/2010/main" val="10259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3BAA83-55FD-F51E-CDD9-4085CC2CDBD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98FC538-7858-B26F-8DDF-629889489DED}"/>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C5B57D0B-7426-DDD2-D0C4-94DA2793F6E1}"/>
              </a:ext>
            </a:extLst>
          </p:cNvPr>
          <p:cNvSpPr txBox="1">
            <a:spLocks/>
          </p:cNvSpPr>
          <p:nvPr/>
        </p:nvSpPr>
        <p:spPr>
          <a:xfrm>
            <a:off x="5433018" y="371654"/>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PRIORITERA </a:t>
            </a:r>
          </a:p>
          <a:p>
            <a:r>
              <a:rPr lang="en-US" dirty="0">
                <a:solidFill>
                  <a:srgbClr val="4A1921"/>
                </a:solidFill>
              </a:rPr>
              <a:t>PROTEIN &amp; FETT</a:t>
            </a:r>
          </a:p>
        </p:txBody>
      </p:sp>
      <p:sp>
        <p:nvSpPr>
          <p:cNvPr id="7" name="Content Placeholder 2">
            <a:extLst>
              <a:ext uri="{FF2B5EF4-FFF2-40B4-BE49-F238E27FC236}">
                <a16:creationId xmlns:a16="http://schemas.microsoft.com/office/drawing/2014/main" id="{35943589-1142-50E9-5018-00684C6162AE}"/>
              </a:ext>
            </a:extLst>
          </p:cNvPr>
          <p:cNvSpPr txBox="1">
            <a:spLocks/>
          </p:cNvSpPr>
          <p:nvPr/>
        </p:nvSpPr>
        <p:spPr>
          <a:xfrm>
            <a:off x="5433018" y="1952510"/>
            <a:ext cx="5211978"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sz="2400" dirty="0">
                <a:latin typeface="Century Gothic" panose="020B0502020202020204" pitchFamily="34" charset="0"/>
              </a:rPr>
              <a:t> Protein behövs för att bevara starka muskler, för immunförsvaret och sårläkning. </a:t>
            </a:r>
          </a:p>
          <a:p>
            <a:pPr>
              <a:lnSpc>
                <a:spcPct val="140000"/>
              </a:lnSpc>
            </a:pPr>
            <a:r>
              <a:rPr lang="sv-SE" sz="2400" b="1" dirty="0">
                <a:solidFill>
                  <a:srgbClr val="4A1921"/>
                </a:solidFill>
                <a:latin typeface="Century Gothic" panose="020B0502020202020204" pitchFamily="34" charset="0"/>
              </a:rPr>
              <a:t> </a:t>
            </a:r>
            <a:r>
              <a:rPr lang="sv-SE" sz="2400" dirty="0">
                <a:latin typeface="Century Gothic" panose="020B0502020202020204" pitchFamily="34" charset="0"/>
              </a:rPr>
              <a:t>Alla måltider bör innehålla protein – även mellanmålen. </a:t>
            </a:r>
          </a:p>
          <a:p>
            <a:pPr>
              <a:lnSpc>
                <a:spcPct val="140000"/>
              </a:lnSpc>
            </a:pPr>
            <a:r>
              <a:rPr lang="sv-SE" sz="2400" dirty="0">
                <a:latin typeface="Century Gothic" panose="020B0502020202020204" pitchFamily="34" charset="0"/>
              </a:rPr>
              <a:t> </a:t>
            </a:r>
            <a:r>
              <a:rPr lang="sv-SE" sz="2400" dirty="0"/>
              <a:t>Ha lite extra olja i maten och använd dressing på salladen, för att addera mer fett. </a:t>
            </a:r>
            <a:endParaRPr lang="sv-SE" sz="2400" dirty="0">
              <a:latin typeface="Century Gothic" panose="020B0502020202020204" pitchFamily="34" charset="0"/>
            </a:endParaRPr>
          </a:p>
        </p:txBody>
      </p:sp>
      <p:pic>
        <p:nvPicPr>
          <p:cNvPr id="5" name="Bildobjekt 4" descr="En bild som visar fotbeklädnader, utomhus, person, Byxor&#10;&#10;AI-genererat innehåll kan vara felaktigt.">
            <a:extLst>
              <a:ext uri="{FF2B5EF4-FFF2-40B4-BE49-F238E27FC236}">
                <a16:creationId xmlns:a16="http://schemas.microsoft.com/office/drawing/2014/main" id="{EB617962-1C1B-725C-2F1A-E58741631E9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84582" y="-26059"/>
            <a:ext cx="5030639" cy="6910118"/>
          </a:xfrm>
          <a:prstGeom prst="rect">
            <a:avLst/>
          </a:prstGeom>
        </p:spPr>
      </p:pic>
    </p:spTree>
    <p:extLst>
      <p:ext uri="{BB962C8B-B14F-4D97-AF65-F5344CB8AC3E}">
        <p14:creationId xmlns:p14="http://schemas.microsoft.com/office/powerpoint/2010/main" val="1337703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B0113EA-C49D-A5D6-E0A0-B061C0E77BBD}"/>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A696606-6C7C-1E15-5D6C-9B69E847CA90}"/>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pic>
        <p:nvPicPr>
          <p:cNvPr id="3" name="Bildobjekt 2" descr="Bild7">
            <a:extLst>
              <a:ext uri="{FF2B5EF4-FFF2-40B4-BE49-F238E27FC236}">
                <a16:creationId xmlns:a16="http://schemas.microsoft.com/office/drawing/2014/main" id="{C6EC8D79-89FC-F190-6B28-432C1CF36E75}"/>
              </a:ext>
            </a:extLst>
          </p:cNvPr>
          <p:cNvPicPr>
            <a:picLocks noGrp="1" noChangeAspect="1"/>
          </p:cNvPicPr>
          <p:nvPr isPhoto="1"/>
        </p:nvPicPr>
        <p:blipFill>
          <a:blip r:embed="rId5" cstate="screen">
            <a:lum/>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53288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8D46-7798-DDCD-EEC5-8911F24A1A14}"/>
            </a:ext>
          </a:extLst>
        </p:cNvPr>
        <p:cNvGrpSpPr/>
        <p:nvPr/>
      </p:nvGrpSpPr>
      <p:grpSpPr>
        <a:xfrm>
          <a:off x="0" y="0"/>
          <a:ext cx="0" cy="0"/>
          <a:chOff x="0" y="0"/>
          <a:chExt cx="0" cy="0"/>
        </a:xfrm>
      </p:grpSpPr>
      <p:pic>
        <p:nvPicPr>
          <p:cNvPr id="6" name="Bildobjekt 5" descr="En bild som visar person, Människoansikte, klädsel, utomhus&#10;&#10;AI-genererat innehåll kan vara felaktigt.">
            <a:extLst>
              <a:ext uri="{FF2B5EF4-FFF2-40B4-BE49-F238E27FC236}">
                <a16:creationId xmlns:a16="http://schemas.microsoft.com/office/drawing/2014/main" id="{70532B57-A8E7-50D7-94C0-5204CF552B3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4749210" cy="6858000"/>
          </a:xfrm>
          <a:prstGeom prst="rect">
            <a:avLst/>
          </a:prstGeom>
        </p:spPr>
      </p:pic>
      <p:sp>
        <p:nvSpPr>
          <p:cNvPr id="17" name="Title 1">
            <a:extLst>
              <a:ext uri="{FF2B5EF4-FFF2-40B4-BE49-F238E27FC236}">
                <a16:creationId xmlns:a16="http://schemas.microsoft.com/office/drawing/2014/main" id="{E5857FC6-46B4-3E34-7AE9-F0441B0D4511}"/>
              </a:ext>
            </a:extLst>
          </p:cNvPr>
          <p:cNvSpPr>
            <a:spLocks noGrp="1"/>
          </p:cNvSpPr>
          <p:nvPr>
            <p:ph type="title"/>
          </p:nvPr>
        </p:nvSpPr>
        <p:spPr>
          <a:xfrm>
            <a:off x="5113250" y="633444"/>
            <a:ext cx="9707963" cy="1362925"/>
          </a:xfrm>
        </p:spPr>
        <p:txBody>
          <a:bodyPr/>
          <a:lstStyle/>
          <a:p>
            <a:r>
              <a:rPr lang="en-US" dirty="0">
                <a:solidFill>
                  <a:srgbClr val="4A1921"/>
                </a:solidFill>
              </a:rPr>
              <a:t>D-VITAMIN </a:t>
            </a:r>
          </a:p>
        </p:txBody>
      </p:sp>
      <p:sp>
        <p:nvSpPr>
          <p:cNvPr id="2" name="Content Placeholder 2">
            <a:extLst>
              <a:ext uri="{FF2B5EF4-FFF2-40B4-BE49-F238E27FC236}">
                <a16:creationId xmlns:a16="http://schemas.microsoft.com/office/drawing/2014/main" id="{021D25FF-68CB-DE69-1002-9E49E385D6D2}"/>
              </a:ext>
            </a:extLst>
          </p:cNvPr>
          <p:cNvSpPr txBox="1">
            <a:spLocks/>
          </p:cNvSpPr>
          <p:nvPr/>
        </p:nvSpPr>
        <p:spPr>
          <a:xfrm>
            <a:off x="5113250" y="2248424"/>
            <a:ext cx="626358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a:t>
            </a:r>
            <a:r>
              <a:rPr lang="sv-SE" dirty="0"/>
              <a:t>D-vitamin bidrar till ett starkt skelett. Hudens förmåga att omvandla solsken till D-vitamin minskar med åren. Efter 75 år behöver du äta D-vitamintillskott. </a:t>
            </a:r>
            <a:endParaRPr lang="sv-SE" dirty="0">
              <a:latin typeface="Century Gothic" panose="020B0502020202020204" pitchFamily="34" charset="0"/>
            </a:endParaRPr>
          </a:p>
        </p:txBody>
      </p:sp>
    </p:spTree>
    <p:extLst>
      <p:ext uri="{BB962C8B-B14F-4D97-AF65-F5344CB8AC3E}">
        <p14:creationId xmlns:p14="http://schemas.microsoft.com/office/powerpoint/2010/main" val="3284374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66E398E-4A91-4695-6B1E-D83C52D27DB3}"/>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5100968-7874-38EA-A12E-04976EA383CC}"/>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E4062B91-D2BB-3D70-9C6E-4244EB0DF516}"/>
              </a:ext>
            </a:extLst>
          </p:cNvPr>
          <p:cNvSpPr txBox="1">
            <a:spLocks/>
          </p:cNvSpPr>
          <p:nvPr/>
        </p:nvSpPr>
        <p:spPr>
          <a:xfrm>
            <a:off x="4951562" y="215055"/>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DRICKA BÖR MAN</a:t>
            </a:r>
          </a:p>
        </p:txBody>
      </p:sp>
      <p:sp>
        <p:nvSpPr>
          <p:cNvPr id="7" name="Content Placeholder 2">
            <a:extLst>
              <a:ext uri="{FF2B5EF4-FFF2-40B4-BE49-F238E27FC236}">
                <a16:creationId xmlns:a16="http://schemas.microsoft.com/office/drawing/2014/main" id="{2CC5EA0A-F3A8-832A-CAC9-FC7FE08FB029}"/>
              </a:ext>
            </a:extLst>
          </p:cNvPr>
          <p:cNvSpPr txBox="1">
            <a:spLocks/>
          </p:cNvSpPr>
          <p:nvPr/>
        </p:nvSpPr>
        <p:spPr>
          <a:xfrm>
            <a:off x="4951562" y="1577980"/>
            <a:ext cx="6326865"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a:t>
            </a:r>
            <a:r>
              <a:rPr lang="sv-SE" sz="2400" dirty="0"/>
              <a:t>Törsten avtar ofta med åldern. Disciplin kan krävas för att få i sig de 1,5 – 2 liter vätska / dag som rekommenderas. </a:t>
            </a:r>
          </a:p>
          <a:p>
            <a:pPr>
              <a:lnSpc>
                <a:spcPct val="140000"/>
              </a:lnSpc>
            </a:pPr>
            <a:r>
              <a:rPr lang="sv-SE" sz="2400" dirty="0">
                <a:latin typeface="Century Gothic" panose="020B0502020202020204" pitchFamily="34" charset="0"/>
              </a:rPr>
              <a:t> </a:t>
            </a:r>
            <a:r>
              <a:rPr lang="sv-SE" sz="2400" dirty="0"/>
              <a:t>Vätskebrist kan få dig att må allmänt dåligt och kan även leda till yrsel, och med det ökar risken att ramla. </a:t>
            </a:r>
            <a:endParaRPr lang="sv-SE" sz="2400" dirty="0">
              <a:latin typeface="Century Gothic" panose="020B0502020202020204" pitchFamily="34" charset="0"/>
            </a:endParaRPr>
          </a:p>
          <a:p>
            <a:pPr>
              <a:lnSpc>
                <a:spcPct val="140000"/>
              </a:lnSpc>
            </a:pPr>
            <a:r>
              <a:rPr lang="sv-SE" sz="2400" dirty="0">
                <a:latin typeface="Century Gothic" panose="020B0502020202020204" pitchFamily="34" charset="0"/>
              </a:rPr>
              <a:t> </a:t>
            </a:r>
            <a:r>
              <a:rPr lang="sv-SE" sz="2400" dirty="0"/>
              <a:t>Drick gärna juice, mjölk eller något annat energirikt i stället för vatten. </a:t>
            </a:r>
          </a:p>
        </p:txBody>
      </p:sp>
      <p:pic>
        <p:nvPicPr>
          <p:cNvPr id="4" name="Bildobjekt 3" descr="En bild som visar person, klädsel, Byxor, jeans&#10;&#10;AI-genererat innehåll kan vara felaktigt.">
            <a:extLst>
              <a:ext uri="{FF2B5EF4-FFF2-40B4-BE49-F238E27FC236}">
                <a16:creationId xmlns:a16="http://schemas.microsoft.com/office/drawing/2014/main" id="{4F92F55D-98A5-503F-0889-ECBF0B22CBC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4338914" cy="6882920"/>
          </a:xfrm>
          <a:prstGeom prst="rect">
            <a:avLst/>
          </a:prstGeom>
        </p:spPr>
      </p:pic>
    </p:spTree>
    <p:extLst>
      <p:ext uri="{BB962C8B-B14F-4D97-AF65-F5344CB8AC3E}">
        <p14:creationId xmlns:p14="http://schemas.microsoft.com/office/powerpoint/2010/main" val="2229512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6C7B-BF16-79E0-BBC3-6DBD8DB31E57}"/>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DB892EF-ADA9-2CED-C70E-557B573622EE}"/>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77AA506F-2EC5-492A-4552-BC8EA692C9CE}"/>
              </a:ext>
            </a:extLst>
          </p:cNvPr>
          <p:cNvSpPr txBox="1">
            <a:spLocks/>
          </p:cNvSpPr>
          <p:nvPr/>
        </p:nvSpPr>
        <p:spPr>
          <a:xfrm>
            <a:off x="1131384" y="440756"/>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RISKER MED MAT</a:t>
            </a:r>
          </a:p>
        </p:txBody>
      </p:sp>
      <p:sp>
        <p:nvSpPr>
          <p:cNvPr id="7" name="Content Placeholder 2">
            <a:extLst>
              <a:ext uri="{FF2B5EF4-FFF2-40B4-BE49-F238E27FC236}">
                <a16:creationId xmlns:a16="http://schemas.microsoft.com/office/drawing/2014/main" id="{4100F098-CD18-113B-7CF0-1E488906E9CB}"/>
              </a:ext>
            </a:extLst>
          </p:cNvPr>
          <p:cNvSpPr txBox="1">
            <a:spLocks/>
          </p:cNvSpPr>
          <p:nvPr/>
        </p:nvSpPr>
        <p:spPr>
          <a:xfrm>
            <a:off x="1119275" y="2019327"/>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t> Risken att smittas av bakterien </a:t>
            </a:r>
            <a:r>
              <a:rPr lang="sv-SE" dirty="0" err="1"/>
              <a:t>listeria</a:t>
            </a:r>
            <a:r>
              <a:rPr lang="sv-SE" dirty="0"/>
              <a:t> är liten, men en infektion kan bli allvarlig. </a:t>
            </a:r>
            <a:r>
              <a:rPr lang="sv-SE" dirty="0" err="1"/>
              <a:t>Listeriabakterien</a:t>
            </a:r>
            <a:r>
              <a:rPr lang="sv-SE" dirty="0"/>
              <a:t> dör när maten hettas upp till minst 70 °C.</a:t>
            </a:r>
          </a:p>
          <a:p>
            <a:pPr>
              <a:lnSpc>
                <a:spcPct val="140000"/>
              </a:lnSpc>
            </a:pPr>
            <a:r>
              <a:rPr lang="sv-SE" dirty="0">
                <a:latin typeface="Century Gothic" panose="020B0502020202020204" pitchFamily="34" charset="0"/>
              </a:rPr>
              <a:t> </a:t>
            </a:r>
            <a:r>
              <a:rPr lang="sv-SE" dirty="0"/>
              <a:t>Koka importerade, frysta hallon i minst en minut. De kan ha </a:t>
            </a:r>
            <a:r>
              <a:rPr lang="sv-SE" dirty="0" err="1"/>
              <a:t>norovirus</a:t>
            </a:r>
            <a:r>
              <a:rPr lang="sv-SE" dirty="0"/>
              <a:t> som orsakar vinterkräksjukan. När hallonen kokas dör viruset.</a:t>
            </a:r>
            <a:endParaRPr lang="sv-SE" dirty="0">
              <a:latin typeface="Century Gothic" panose="020B0502020202020204" pitchFamily="34" charset="0"/>
            </a:endParaRPr>
          </a:p>
        </p:txBody>
      </p:sp>
    </p:spTree>
    <p:extLst>
      <p:ext uri="{BB962C8B-B14F-4D97-AF65-F5344CB8AC3E}">
        <p14:creationId xmlns:p14="http://schemas.microsoft.com/office/powerpoint/2010/main" val="3779568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794B-A879-A242-55DE-4B407032D74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60B823D-EB84-5647-AF63-5FBE8A71B465}"/>
              </a:ext>
            </a:extLst>
          </p:cNvPr>
          <p:cNvSpPr>
            <a:spLocks noGrp="1"/>
          </p:cNvSpPr>
          <p:nvPr>
            <p:ph type="title"/>
          </p:nvPr>
        </p:nvSpPr>
        <p:spPr>
          <a:xfrm>
            <a:off x="6231678" y="188837"/>
            <a:ext cx="4620768" cy="1600200"/>
          </a:xfrm>
        </p:spPr>
        <p:txBody>
          <a:bodyPr/>
          <a:lstStyle/>
          <a:p>
            <a:r>
              <a:rPr lang="en-US" dirty="0">
                <a:solidFill>
                  <a:srgbClr val="4A1921"/>
                </a:solidFill>
              </a:rPr>
              <a:t>GOTT &amp; NYTTIGT</a:t>
            </a:r>
          </a:p>
        </p:txBody>
      </p:sp>
      <p:pic>
        <p:nvPicPr>
          <p:cNvPr id="3" name="Platshållare för bild 2" descr="En bild som visar bordsservis, frukost, kärl, Servis&#10;&#10;AI-genererat innehåll kan vara felaktigt.">
            <a:extLst>
              <a:ext uri="{FF2B5EF4-FFF2-40B4-BE49-F238E27FC236}">
                <a16:creationId xmlns:a16="http://schemas.microsoft.com/office/drawing/2014/main" id="{CC1B63C5-08D4-F978-F4AC-10DB055FECA0}"/>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0" y="0"/>
            <a:ext cx="5403850" cy="6858000"/>
          </a:xfrm>
        </p:spPr>
      </p:pic>
      <p:sp>
        <p:nvSpPr>
          <p:cNvPr id="12" name="Content Placeholder 3">
            <a:extLst>
              <a:ext uri="{FF2B5EF4-FFF2-40B4-BE49-F238E27FC236}">
                <a16:creationId xmlns:a16="http://schemas.microsoft.com/office/drawing/2014/main" id="{91B2C278-8FBD-EB9D-24E8-2649C5AFC011}"/>
              </a:ext>
            </a:extLst>
          </p:cNvPr>
          <p:cNvSpPr>
            <a:spLocks noGrp="1"/>
          </p:cNvSpPr>
          <p:nvPr>
            <p:ph idx="10"/>
          </p:nvPr>
        </p:nvSpPr>
        <p:spPr>
          <a:xfrm>
            <a:off x="6231676" y="1789037"/>
            <a:ext cx="4916992" cy="3647649"/>
          </a:xfrm>
        </p:spPr>
        <p:txBody>
          <a:bodyPr>
            <a:normAutofit fontScale="92500" lnSpcReduction="20000"/>
          </a:bodyPr>
          <a:lstStyle/>
          <a:p>
            <a:pPr>
              <a:lnSpc>
                <a:spcPct val="140000"/>
              </a:lnSpc>
              <a:buBlip>
                <a:blip r:embed="rId3"/>
              </a:buBlip>
            </a:pPr>
            <a:r>
              <a:rPr lang="sv-SE" dirty="0"/>
              <a:t>Smörgås med pålägg som ost, leverpastej, ägg, majonnäs, strömming, sill, köttbullar, </a:t>
            </a:r>
            <a:r>
              <a:rPr lang="sv-SE" dirty="0" err="1"/>
              <a:t>nötsmör</a:t>
            </a:r>
            <a:r>
              <a:rPr lang="sv-SE" dirty="0"/>
              <a:t> eller hummus. </a:t>
            </a:r>
          </a:p>
          <a:p>
            <a:pPr>
              <a:lnSpc>
                <a:spcPct val="140000"/>
              </a:lnSpc>
              <a:buBlip>
                <a:blip r:embed="rId3"/>
              </a:buBlip>
            </a:pPr>
            <a:r>
              <a:rPr lang="sv-SE" dirty="0"/>
              <a:t>Piroger, kokt ägg, pannkaka, plättar, fattiga riddare med tillbehör. </a:t>
            </a:r>
          </a:p>
          <a:p>
            <a:pPr>
              <a:lnSpc>
                <a:spcPct val="140000"/>
              </a:lnSpc>
              <a:buBlip>
                <a:blip r:embed="rId3"/>
              </a:buBlip>
            </a:pPr>
            <a:r>
              <a:rPr lang="sv-SE" dirty="0"/>
              <a:t>Mjölk, fil, yoghurt, crème fraiche och kvarg eller växtbaserade motsvarigheter. </a:t>
            </a:r>
          </a:p>
          <a:p>
            <a:pPr>
              <a:lnSpc>
                <a:spcPct val="140000"/>
              </a:lnSpc>
              <a:buBlip>
                <a:blip r:embed="rId3"/>
              </a:buBlip>
            </a:pPr>
            <a:r>
              <a:rPr lang="sv-SE" dirty="0"/>
              <a:t>Gröt kokad med mjölk och extra fett, samt frukt, bär eller sylt. </a:t>
            </a:r>
          </a:p>
          <a:p>
            <a:pPr>
              <a:lnSpc>
                <a:spcPct val="140000"/>
              </a:lnSpc>
              <a:buBlip>
                <a:blip r:embed="rId3"/>
              </a:buBlip>
            </a:pPr>
            <a:r>
              <a:rPr lang="sv-SE" dirty="0"/>
              <a:t>Använd gärna bär, frukt, nötter och grönsaker som tillbehör.</a:t>
            </a:r>
            <a:endParaRPr lang="en-US" dirty="0"/>
          </a:p>
        </p:txBody>
      </p:sp>
    </p:spTree>
    <p:extLst>
      <p:ext uri="{BB962C8B-B14F-4D97-AF65-F5344CB8AC3E}">
        <p14:creationId xmlns:p14="http://schemas.microsoft.com/office/powerpoint/2010/main" val="3895656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F12D9-2829-5F7A-746A-929DC763A75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CE80163-68BB-DADD-C5A2-552306F3624F}"/>
              </a:ext>
            </a:extLst>
          </p:cNvPr>
          <p:cNvSpPr txBox="1">
            <a:spLocks/>
          </p:cNvSpPr>
          <p:nvPr/>
        </p:nvSpPr>
        <p:spPr>
          <a:xfrm>
            <a:off x="1242018" y="1237421"/>
            <a:ext cx="9707963" cy="28036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endParaRPr lang="en-US" sz="4000" dirty="0">
              <a:solidFill>
                <a:srgbClr val="4A1921"/>
              </a:solidFill>
            </a:endParaRPr>
          </a:p>
          <a:p>
            <a:pPr algn="ctr"/>
            <a:r>
              <a:rPr lang="en-US" sz="4000" dirty="0">
                <a:solidFill>
                  <a:srgbClr val="4A1921"/>
                </a:solidFill>
              </a:rPr>
              <a:t>FÖRST TAR VI EN SVÄNG </a:t>
            </a:r>
          </a:p>
          <a:p>
            <a:pPr algn="ctr"/>
            <a:r>
              <a:rPr lang="en-US" sz="4000" dirty="0">
                <a:solidFill>
                  <a:srgbClr val="4A1921"/>
                </a:solidFill>
              </a:rPr>
              <a:t>TILL STALLET &amp; PRATAR FODER, </a:t>
            </a:r>
          </a:p>
          <a:p>
            <a:pPr algn="ctr"/>
            <a:r>
              <a:rPr lang="en-US" sz="4000" dirty="0">
                <a:solidFill>
                  <a:srgbClr val="4A1921"/>
                </a:solidFill>
              </a:rPr>
              <a:t>SEDAN BLIR DET MELLIS! </a:t>
            </a:r>
          </a:p>
        </p:txBody>
      </p:sp>
    </p:spTree>
    <p:extLst>
      <p:ext uri="{BB962C8B-B14F-4D97-AF65-F5344CB8AC3E}">
        <p14:creationId xmlns:p14="http://schemas.microsoft.com/office/powerpoint/2010/main" val="188860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A5C31-54E4-741A-A4FB-F1ACE2815C2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000E1E90-6ED3-A309-843F-1DADA097AFB7}"/>
              </a:ext>
            </a:extLst>
          </p:cNvPr>
          <p:cNvSpPr>
            <a:spLocks noGrp="1"/>
          </p:cNvSpPr>
          <p:nvPr>
            <p:ph type="title"/>
          </p:nvPr>
        </p:nvSpPr>
        <p:spPr>
          <a:xfrm>
            <a:off x="6653856" y="275280"/>
            <a:ext cx="5129640" cy="1600200"/>
          </a:xfrm>
        </p:spPr>
        <p:txBody>
          <a:bodyPr/>
          <a:lstStyle/>
          <a:p>
            <a:r>
              <a:rPr lang="en-US" dirty="0">
                <a:solidFill>
                  <a:srgbClr val="4A1921"/>
                </a:solidFill>
              </a:rPr>
              <a:t>HÄSTENS FODERSTAT</a:t>
            </a:r>
          </a:p>
        </p:txBody>
      </p:sp>
      <p:sp>
        <p:nvSpPr>
          <p:cNvPr id="6" name="Content Placeholder 3">
            <a:extLst>
              <a:ext uri="{FF2B5EF4-FFF2-40B4-BE49-F238E27FC236}">
                <a16:creationId xmlns:a16="http://schemas.microsoft.com/office/drawing/2014/main" id="{045923C7-D91B-7C24-0412-D73BAE9B8B38}"/>
              </a:ext>
            </a:extLst>
          </p:cNvPr>
          <p:cNvSpPr>
            <a:spLocks noGrp="1"/>
          </p:cNvSpPr>
          <p:nvPr>
            <p:ph type="body" sz="half" idx="2"/>
          </p:nvPr>
        </p:nvSpPr>
        <p:spPr>
          <a:xfrm>
            <a:off x="6653856" y="1875480"/>
            <a:ext cx="4804719" cy="3356317"/>
          </a:xfrm>
        </p:spPr>
        <p:txBody>
          <a:bodyPr>
            <a:noAutofit/>
          </a:bodyPr>
          <a:lstStyle/>
          <a:p>
            <a:pPr>
              <a:lnSpc>
                <a:spcPct val="150000"/>
              </a:lnSpc>
              <a:buNone/>
            </a:pPr>
            <a:r>
              <a:rPr lang="sv-SE" sz="1800" dirty="0">
                <a:effectLst/>
              </a:rPr>
              <a:t>Hästen är en gräsätare som har utvecklats för att äta större delen av dygnet för att må bra. Den behöver lång ättid och ett grovfoder med kvalité som är anpassat till hästens energibehov. Den behöver också tillgång till friskt vatten, salt och mineraler och ha möjlighet att röra på sig för att kunna smälta maten och hålla sig i lagom hull.</a:t>
            </a:r>
          </a:p>
        </p:txBody>
      </p:sp>
      <p:pic>
        <p:nvPicPr>
          <p:cNvPr id="5" name="Platshållare för bild 4" descr="En bild som visar utomhus, gräs, boskap, märr&#10;&#10;AI-genererat innehåll kan vara felaktigt.">
            <a:extLst>
              <a:ext uri="{FF2B5EF4-FFF2-40B4-BE49-F238E27FC236}">
                <a16:creationId xmlns:a16="http://schemas.microsoft.com/office/drawing/2014/main" id="{93DF33F0-40A9-793D-F4F2-B7A09BEC9112}"/>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0" y="0"/>
            <a:ext cx="5995677" cy="6858000"/>
          </a:xfrm>
        </p:spPr>
      </p:pic>
    </p:spTree>
    <p:extLst>
      <p:ext uri="{BB962C8B-B14F-4D97-AF65-F5344CB8AC3E}">
        <p14:creationId xmlns:p14="http://schemas.microsoft.com/office/powerpoint/2010/main" val="700658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422877-F8D6-2111-B1C1-6447DDD99EBD}"/>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14429F93-12CF-208C-7C19-7FAAF4B3DD44}"/>
              </a:ext>
            </a:extLst>
          </p:cNvPr>
          <p:cNvSpPr>
            <a:spLocks noGrp="1"/>
          </p:cNvSpPr>
          <p:nvPr>
            <p:ph type="ctrTitle"/>
          </p:nvPr>
        </p:nvSpPr>
        <p:spPr>
          <a:xfrm>
            <a:off x="1694120" y="1501046"/>
            <a:ext cx="9144000" cy="2387600"/>
          </a:xfrm>
        </p:spPr>
        <p:txBody>
          <a:bodyPr>
            <a:normAutofit/>
          </a:bodyPr>
          <a:lstStyle/>
          <a:p>
            <a:r>
              <a:rPr lang="en-US" sz="4400" dirty="0">
                <a:solidFill>
                  <a:srgbClr val="4A1921"/>
                </a:solidFill>
              </a:rPr>
              <a:t>VILKA FIXAR </a:t>
            </a:r>
            <a:br>
              <a:rPr lang="en-US" sz="4400" dirty="0">
                <a:solidFill>
                  <a:srgbClr val="4A1921"/>
                </a:solidFill>
              </a:rPr>
            </a:br>
            <a:r>
              <a:rPr lang="en-US" sz="4400" dirty="0">
                <a:solidFill>
                  <a:srgbClr val="4A1921"/>
                </a:solidFill>
              </a:rPr>
              <a:t>HÄLSOFIKA </a:t>
            </a:r>
            <a:br>
              <a:rPr lang="en-US" sz="4400" dirty="0">
                <a:solidFill>
                  <a:srgbClr val="4A1921"/>
                </a:solidFill>
              </a:rPr>
            </a:br>
            <a:r>
              <a:rPr lang="en-US" sz="4400" dirty="0">
                <a:solidFill>
                  <a:srgbClr val="4A1921"/>
                </a:solidFill>
              </a:rPr>
              <a:t>NÄSTA TRÄFF?</a:t>
            </a:r>
          </a:p>
        </p:txBody>
      </p:sp>
    </p:spTree>
    <p:extLst>
      <p:ext uri="{BB962C8B-B14F-4D97-AF65-F5344CB8AC3E}">
        <p14:creationId xmlns:p14="http://schemas.microsoft.com/office/powerpoint/2010/main" val="798224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13CE5B-9E24-668F-F019-891E270C4268}"/>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8C3BD5A-006B-E22E-9C30-0DDE23083565}"/>
              </a:ext>
            </a:extLst>
          </p:cNvPr>
          <p:cNvSpPr>
            <a:spLocks noGrp="1"/>
          </p:cNvSpPr>
          <p:nvPr>
            <p:ph type="title"/>
          </p:nvPr>
        </p:nvSpPr>
        <p:spPr>
          <a:xfrm>
            <a:off x="6244282" y="1276232"/>
            <a:ext cx="5129640" cy="1600200"/>
          </a:xfrm>
        </p:spPr>
        <p:txBody>
          <a:bodyPr/>
          <a:lstStyle/>
          <a:p>
            <a:r>
              <a:rPr lang="en-US" dirty="0">
                <a:solidFill>
                  <a:srgbClr val="4A1921"/>
                </a:solidFill>
              </a:rPr>
              <a:t>KAN DU ÄTA SMARTARE? </a:t>
            </a:r>
          </a:p>
        </p:txBody>
      </p:sp>
      <p:sp>
        <p:nvSpPr>
          <p:cNvPr id="6" name="Content Placeholder 3">
            <a:extLst>
              <a:ext uri="{FF2B5EF4-FFF2-40B4-BE49-F238E27FC236}">
                <a16:creationId xmlns:a16="http://schemas.microsoft.com/office/drawing/2014/main" id="{30E94E22-1828-9956-E7B0-311F4E33612C}"/>
              </a:ext>
            </a:extLst>
          </p:cNvPr>
          <p:cNvSpPr>
            <a:spLocks noGrp="1"/>
          </p:cNvSpPr>
          <p:nvPr>
            <p:ph type="body" sz="half" idx="2"/>
          </p:nvPr>
        </p:nvSpPr>
        <p:spPr>
          <a:xfrm>
            <a:off x="6244281" y="2950178"/>
            <a:ext cx="5129641" cy="3356317"/>
          </a:xfrm>
        </p:spPr>
        <p:txBody>
          <a:bodyPr>
            <a:normAutofit/>
          </a:bodyPr>
          <a:lstStyle/>
          <a:p>
            <a:pPr>
              <a:lnSpc>
                <a:spcPct val="140000"/>
              </a:lnSpc>
            </a:pPr>
            <a:r>
              <a:rPr lang="en-US" sz="2000" dirty="0" err="1"/>
              <a:t>På</a:t>
            </a:r>
            <a:r>
              <a:rPr lang="en-US" sz="2000" dirty="0"/>
              <a:t> </a:t>
            </a:r>
            <a:r>
              <a:rPr lang="en-US" sz="2000" dirty="0" err="1"/>
              <a:t>vilket</a:t>
            </a:r>
            <a:r>
              <a:rPr lang="en-US" sz="2000" dirty="0"/>
              <a:t> </a:t>
            </a:r>
            <a:r>
              <a:rPr lang="en-US" sz="2000" dirty="0" err="1"/>
              <a:t>sätt</a:t>
            </a:r>
            <a:r>
              <a:rPr lang="en-US" sz="2000" dirty="0"/>
              <a:t> </a:t>
            </a:r>
            <a:r>
              <a:rPr lang="en-US" sz="2000" dirty="0" err="1"/>
              <a:t>skulle</a:t>
            </a:r>
            <a:r>
              <a:rPr lang="en-US" sz="2000" dirty="0"/>
              <a:t> du </a:t>
            </a:r>
            <a:r>
              <a:rPr lang="en-US" sz="2000" dirty="0" err="1"/>
              <a:t>kunna</a:t>
            </a:r>
            <a:r>
              <a:rPr lang="en-US" sz="2000" dirty="0"/>
              <a:t> </a:t>
            </a:r>
            <a:r>
              <a:rPr lang="en-US" sz="2000" dirty="0" err="1"/>
              <a:t>förbättra</a:t>
            </a:r>
            <a:r>
              <a:rPr lang="en-US" sz="2000" dirty="0"/>
              <a:t> </a:t>
            </a:r>
            <a:r>
              <a:rPr lang="en-US" sz="2000" dirty="0" err="1"/>
              <a:t>dina</a:t>
            </a:r>
            <a:r>
              <a:rPr lang="en-US" sz="2000" dirty="0"/>
              <a:t> </a:t>
            </a:r>
            <a:r>
              <a:rPr lang="en-US" sz="2000" dirty="0" err="1"/>
              <a:t>matvanor</a:t>
            </a:r>
            <a:r>
              <a:rPr lang="en-US" sz="2000" dirty="0"/>
              <a:t>? </a:t>
            </a:r>
            <a:r>
              <a:rPr lang="en-US" sz="2000" dirty="0" err="1"/>
              <a:t>Diskutera</a:t>
            </a:r>
            <a:r>
              <a:rPr lang="en-US" sz="2000" dirty="0"/>
              <a:t> med den du sitter </a:t>
            </a:r>
            <a:r>
              <a:rPr lang="en-US" sz="2000" dirty="0" err="1"/>
              <a:t>intill</a:t>
            </a:r>
            <a:r>
              <a:rPr lang="en-US" sz="2000" dirty="0"/>
              <a:t>. </a:t>
            </a:r>
            <a:r>
              <a:rPr lang="en-US" sz="2000" dirty="0" err="1"/>
              <a:t>Fyll</a:t>
            </a:r>
            <a:r>
              <a:rPr lang="en-US" sz="2000" dirty="0"/>
              <a:t> sedan </a:t>
            </a:r>
            <a:r>
              <a:rPr lang="en-US" sz="2000" dirty="0" err="1"/>
              <a:t>i</a:t>
            </a:r>
            <a:r>
              <a:rPr lang="en-US" sz="2000" dirty="0"/>
              <a:t> </a:t>
            </a:r>
            <a:r>
              <a:rPr lang="en-US" sz="2000" dirty="0" err="1"/>
              <a:t>häftet</a:t>
            </a:r>
            <a:r>
              <a:rPr lang="en-US" sz="2000" dirty="0"/>
              <a:t> </a:t>
            </a:r>
            <a:r>
              <a:rPr lang="en-US" sz="2000" dirty="0" err="1"/>
              <a:t>på</a:t>
            </a:r>
            <a:r>
              <a:rPr lang="en-US" sz="2000" dirty="0"/>
              <a:t> </a:t>
            </a:r>
            <a:r>
              <a:rPr lang="en-US" sz="2000" dirty="0" err="1"/>
              <a:t>sidan</a:t>
            </a:r>
            <a:r>
              <a:rPr lang="en-US" sz="2000" dirty="0"/>
              <a:t> 5. </a:t>
            </a:r>
          </a:p>
        </p:txBody>
      </p:sp>
      <p:pic>
        <p:nvPicPr>
          <p:cNvPr id="10" name="Platshållare för bild 9" descr="En bild som visar person, klädsel, inomhus, Människoansikte&#10;&#10;AI-genererat innehåll kan vara felaktigt.">
            <a:extLst>
              <a:ext uri="{FF2B5EF4-FFF2-40B4-BE49-F238E27FC236}">
                <a16:creationId xmlns:a16="http://schemas.microsoft.com/office/drawing/2014/main" id="{08181EB2-8231-85E8-7476-4F8E6249A430}"/>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p:blipFill>
        <p:spPr>
          <a:xfrm>
            <a:off x="-1212111" y="-1"/>
            <a:ext cx="6587300" cy="7105101"/>
          </a:xfrm>
        </p:spPr>
      </p:pic>
    </p:spTree>
    <p:extLst>
      <p:ext uri="{BB962C8B-B14F-4D97-AF65-F5344CB8AC3E}">
        <p14:creationId xmlns:p14="http://schemas.microsoft.com/office/powerpoint/2010/main" val="660826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5B2A3A-30EA-E3BE-A2CB-70F6002ECF9C}"/>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CE11D6F-5B1B-924B-3E11-57E9B69B542E}"/>
              </a:ext>
            </a:extLst>
          </p:cNvPr>
          <p:cNvSpPr>
            <a:spLocks noGrp="1"/>
          </p:cNvSpPr>
          <p:nvPr>
            <p:ph type="title"/>
          </p:nvPr>
        </p:nvSpPr>
        <p:spPr>
          <a:xfrm>
            <a:off x="6425513" y="2044075"/>
            <a:ext cx="4427414" cy="2033655"/>
          </a:xfrm>
        </p:spPr>
        <p:txBody>
          <a:bodyPr/>
          <a:lstStyle/>
          <a:p>
            <a:r>
              <a:rPr lang="en-US" dirty="0">
                <a:solidFill>
                  <a:srgbClr val="4A1921"/>
                </a:solidFill>
              </a:rPr>
              <a:t>HAR DAGEN MOTSVARAT DINA FÖRVÄNTNINGAR?</a:t>
            </a:r>
          </a:p>
        </p:txBody>
      </p:sp>
      <p:pic>
        <p:nvPicPr>
          <p:cNvPr id="9" name="Platshållare för bild 8" descr="En bild som visar däggdjur, utomhus, himmel, päls&#10;&#10;AI-genererat innehåll kan vara felaktigt.">
            <a:extLst>
              <a:ext uri="{FF2B5EF4-FFF2-40B4-BE49-F238E27FC236}">
                <a16:creationId xmlns:a16="http://schemas.microsoft.com/office/drawing/2014/main" id="{325ACA24-F580-3FEF-E4A7-BF1CCC529211}"/>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rot="16200000">
            <a:off x="-1026911" y="431487"/>
            <a:ext cx="6858000" cy="5995025"/>
          </a:xfrm>
        </p:spPr>
      </p:pic>
    </p:spTree>
    <p:extLst>
      <p:ext uri="{BB962C8B-B14F-4D97-AF65-F5344CB8AC3E}">
        <p14:creationId xmlns:p14="http://schemas.microsoft.com/office/powerpoint/2010/main" val="544456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88C45C8-683E-84C1-3C5D-3F97ECC3D46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890C1BDA-5E1D-344C-A9C0-F734B082D8F7}"/>
              </a:ext>
            </a:extLst>
          </p:cNvPr>
          <p:cNvSpPr>
            <a:spLocks noGrp="1"/>
          </p:cNvSpPr>
          <p:nvPr>
            <p:ph type="ctrTitle"/>
          </p:nvPr>
        </p:nvSpPr>
        <p:spPr>
          <a:xfrm>
            <a:off x="1524000" y="735501"/>
            <a:ext cx="9144000" cy="2387600"/>
          </a:xfrm>
        </p:spPr>
        <p:txBody>
          <a:bodyPr/>
          <a:lstStyle/>
          <a:p>
            <a:endParaRPr lang="en-US" dirty="0">
              <a:solidFill>
                <a:srgbClr val="4A1921"/>
              </a:solidFill>
            </a:endParaRPr>
          </a:p>
        </p:txBody>
      </p:sp>
      <p:sp>
        <p:nvSpPr>
          <p:cNvPr id="19" name="Subtitle 2">
            <a:extLst>
              <a:ext uri="{FF2B5EF4-FFF2-40B4-BE49-F238E27FC236}">
                <a16:creationId xmlns:a16="http://schemas.microsoft.com/office/drawing/2014/main" id="{A7A6519D-CF5F-FA34-B3D6-4AEC41DE4C42}"/>
              </a:ext>
            </a:extLst>
          </p:cNvPr>
          <p:cNvSpPr>
            <a:spLocks noGrp="1"/>
          </p:cNvSpPr>
          <p:nvPr>
            <p:ph type="subTitle" idx="1"/>
          </p:nvPr>
        </p:nvSpPr>
        <p:spPr>
          <a:xfrm>
            <a:off x="1524000" y="3215176"/>
            <a:ext cx="9144000" cy="1655762"/>
          </a:xfrm>
        </p:spPr>
        <p:txBody>
          <a:bodyPr/>
          <a:lstStyle/>
          <a:p>
            <a:endParaRPr lang="en-US"/>
          </a:p>
        </p:txBody>
      </p:sp>
      <p:pic>
        <p:nvPicPr>
          <p:cNvPr id="2" name="Bildobjekt 1" descr="Bild12">
            <a:extLst>
              <a:ext uri="{FF2B5EF4-FFF2-40B4-BE49-F238E27FC236}">
                <a16:creationId xmlns:a16="http://schemas.microsoft.com/office/drawing/2014/main" id="{16E2FC2A-A68E-D779-49AA-2D28EC103D2F}"/>
              </a:ext>
            </a:extLst>
          </p:cNvPr>
          <p:cNvPicPr>
            <a:picLocks noGrp="1" noChangeAspect="1"/>
          </p:cNvPicPr>
          <p:nvPr isPhoto="1"/>
        </p:nvPicPr>
        <p:blipFill>
          <a:blip r:embed="rId4" cstate="screen">
            <a:lum/>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4610481"/>
      </p:ext>
    </p:extLst>
  </p:cSld>
  <p:clrMapOvr>
    <a:masterClrMapping/>
  </p:clrMapOvr>
</p:sld>
</file>

<file path=ppt/theme/theme1.xml><?xml version="1.0" encoding="utf-8"?>
<a:theme xmlns:a="http://schemas.openxmlformats.org/drawingml/2006/main" name="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7D1372F3-5EDB-194D-9CD6-5E03084B9303}"/>
    </a:ext>
  </a:extLst>
</a:theme>
</file>

<file path=ppt/theme/theme2.xml><?xml version="1.0" encoding="utf-8"?>
<a:theme xmlns:a="http://schemas.openxmlformats.org/drawingml/2006/main" name="2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F6553F3-11EB-1645-AC94-F96C955F23C1}"/>
    </a:ext>
  </a:extLst>
</a:theme>
</file>

<file path=ppt/theme/theme3.xml><?xml version="1.0" encoding="utf-8"?>
<a:theme xmlns:a="http://schemas.openxmlformats.org/drawingml/2006/main" name="1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8C0AA2A-3EE3-E34B-9F27-3C8E34EF99A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Office-tema</Template>
  <TotalTime>3558</TotalTime>
  <Words>2423</Words>
  <Application>Microsoft Macintosh PowerPoint</Application>
  <PresentationFormat>Bredbild</PresentationFormat>
  <Paragraphs>142</Paragraphs>
  <Slides>19</Slides>
  <Notes>16</Notes>
  <HiddenSlides>0</HiddenSlides>
  <MMClips>0</MMClips>
  <ScaleCrop>false</ScaleCrop>
  <HeadingPairs>
    <vt:vector size="6" baseType="variant">
      <vt:variant>
        <vt:lpstr>Använt teckensnitt</vt:lpstr>
      </vt:variant>
      <vt:variant>
        <vt:i4>6</vt:i4>
      </vt:variant>
      <vt:variant>
        <vt:lpstr>Tema</vt:lpstr>
      </vt:variant>
      <vt:variant>
        <vt:i4>3</vt:i4>
      </vt:variant>
      <vt:variant>
        <vt:lpstr>Bildrubriker</vt:lpstr>
      </vt:variant>
      <vt:variant>
        <vt:i4>19</vt:i4>
      </vt:variant>
    </vt:vector>
  </HeadingPairs>
  <TitlesOfParts>
    <vt:vector size="28" baseType="lpstr">
      <vt:lpstr>Aptos</vt:lpstr>
      <vt:lpstr>Arial</vt:lpstr>
      <vt:lpstr>Century Gothic</vt:lpstr>
      <vt:lpstr>Helvetica</vt:lpstr>
      <vt:lpstr>ProximaNova</vt:lpstr>
      <vt:lpstr>Segoe UI</vt:lpstr>
      <vt:lpstr>Office-tema</vt:lpstr>
      <vt:lpstr>2_Office-tema</vt:lpstr>
      <vt:lpstr>1_Office-tema</vt:lpstr>
      <vt:lpstr>RYTTARUTVECKLING 65+</vt:lpstr>
      <vt:lpstr>RIDSPORT HELA LIVET</vt:lpstr>
      <vt:lpstr>PowerPoint-presentation</vt:lpstr>
      <vt:lpstr>TRIVSELREGLER &amp; FÖRVÄNTNINGAR</vt:lpstr>
      <vt:lpstr>VEM ÄR ÄLDRE?</vt:lpstr>
      <vt:lpstr>SMART MAT FÖR ÄLDRE</vt:lpstr>
      <vt:lpstr>PowerPoint-presentation</vt:lpstr>
      <vt:lpstr>PowerPoint-presentation</vt:lpstr>
      <vt:lpstr>PowerPoint-presentation</vt:lpstr>
      <vt:lpstr>D-VITAMIN </vt:lpstr>
      <vt:lpstr>PowerPoint-presentation</vt:lpstr>
      <vt:lpstr>PowerPoint-presentation</vt:lpstr>
      <vt:lpstr>GOTT &amp; NYTTIGT</vt:lpstr>
      <vt:lpstr>PowerPoint-presentation</vt:lpstr>
      <vt:lpstr>HÄSTENS FODERSTAT</vt:lpstr>
      <vt:lpstr>VILKA FIXAR  HÄLSOFIKA  NÄSTA TRÄFF?</vt:lpstr>
      <vt:lpstr>KAN DU ÄTA SMARTARE? </vt:lpstr>
      <vt:lpstr>HAR DAGEN MOTSVARAT DINA FÖRVÄNTNINGAR?</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Ortiz Bergström</dc:creator>
  <cp:lastModifiedBy>Jessica Ortiz Bergström</cp:lastModifiedBy>
  <cp:revision>14</cp:revision>
  <cp:lastPrinted>2025-03-11T18:33:41Z</cp:lastPrinted>
  <dcterms:created xsi:type="dcterms:W3CDTF">2025-03-11T12:33:08Z</dcterms:created>
  <dcterms:modified xsi:type="dcterms:W3CDTF">2025-04-06T18:53:37Z</dcterms:modified>
</cp:coreProperties>
</file>