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89" r:id="rId2"/>
    <p:sldMasterId id="2147483662" r:id="rId3"/>
  </p:sldMasterIdLst>
  <p:notesMasterIdLst>
    <p:notesMasterId r:id="rId21"/>
  </p:notesMasterIdLst>
  <p:sldIdLst>
    <p:sldId id="262" r:id="rId4"/>
    <p:sldId id="256" r:id="rId5"/>
    <p:sldId id="274" r:id="rId6"/>
    <p:sldId id="261" r:id="rId7"/>
    <p:sldId id="272" r:id="rId8"/>
    <p:sldId id="273" r:id="rId9"/>
    <p:sldId id="281" r:id="rId10"/>
    <p:sldId id="284" r:id="rId11"/>
    <p:sldId id="285" r:id="rId12"/>
    <p:sldId id="282" r:id="rId13"/>
    <p:sldId id="286" r:id="rId14"/>
    <p:sldId id="287" r:id="rId15"/>
    <p:sldId id="263" r:id="rId16"/>
    <p:sldId id="271" r:id="rId17"/>
    <p:sldId id="283" r:id="rId18"/>
    <p:sldId id="265" r:id="rId19"/>
    <p:sldId id="280" r:id="rId20"/>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A192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683"/>
    <p:restoredTop sz="81595"/>
  </p:normalViewPr>
  <p:slideViewPr>
    <p:cSldViewPr snapToGrid="0">
      <p:cViewPr varScale="1">
        <p:scale>
          <a:sx n="91" d="100"/>
          <a:sy n="91" d="100"/>
        </p:scale>
        <p:origin x="1080" y="176"/>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082CD2-6C58-3E42-86E9-0BDC9764C6C6}" type="datetimeFigureOut">
              <a:rPr lang="sv-SE" smtClean="0"/>
              <a:t>2025-04-15</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417291-3101-554B-8389-2AFE84915B4A}" type="slidenum">
              <a:rPr lang="sv-SE" smtClean="0"/>
              <a:t>‹#›</a:t>
            </a:fld>
            <a:endParaRPr lang="sv-SE"/>
          </a:p>
        </p:txBody>
      </p:sp>
    </p:spTree>
    <p:extLst>
      <p:ext uri="{BB962C8B-B14F-4D97-AF65-F5344CB8AC3E}">
        <p14:creationId xmlns:p14="http://schemas.microsoft.com/office/powerpoint/2010/main" val="3639475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3A417291-3101-554B-8389-2AFE84915B4A}" type="slidenum">
              <a:rPr lang="sv-SE" smtClean="0"/>
              <a:t>1</a:t>
            </a:fld>
            <a:endParaRPr lang="sv-SE"/>
          </a:p>
        </p:txBody>
      </p:sp>
    </p:spTree>
    <p:extLst>
      <p:ext uri="{BB962C8B-B14F-4D97-AF65-F5344CB8AC3E}">
        <p14:creationId xmlns:p14="http://schemas.microsoft.com/office/powerpoint/2010/main" val="6017667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3A417291-3101-554B-8389-2AFE84915B4A}" type="slidenum">
              <a:rPr lang="sv-SE" smtClean="0"/>
              <a:t>2</a:t>
            </a:fld>
            <a:endParaRPr lang="sv-SE"/>
          </a:p>
        </p:txBody>
      </p:sp>
    </p:spTree>
    <p:extLst>
      <p:ext uri="{BB962C8B-B14F-4D97-AF65-F5344CB8AC3E}">
        <p14:creationId xmlns:p14="http://schemas.microsoft.com/office/powerpoint/2010/main" val="6362632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b="1" dirty="0"/>
              <a:t>Trivselregler</a:t>
            </a:r>
            <a:r>
              <a:rPr lang="sv-SE" dirty="0"/>
              <a:t> Stäm av de trivselregler som ni har kommit överens om. </a:t>
            </a:r>
          </a:p>
          <a:p>
            <a:endParaRPr lang="sv-SE" dirty="0"/>
          </a:p>
          <a:p>
            <a:r>
              <a:rPr lang="sv-SE" b="1" dirty="0"/>
              <a:t>Förväntningar på dagen? </a:t>
            </a:r>
            <a:r>
              <a:rPr lang="sv-SE" dirty="0"/>
              <a:t>Vad hoppas man komma härifrån med? </a:t>
            </a:r>
          </a:p>
        </p:txBody>
      </p:sp>
      <p:sp>
        <p:nvSpPr>
          <p:cNvPr id="4" name="Platshållare för bildnummer 3"/>
          <p:cNvSpPr>
            <a:spLocks noGrp="1"/>
          </p:cNvSpPr>
          <p:nvPr>
            <p:ph type="sldNum" sz="quarter" idx="5"/>
          </p:nvPr>
        </p:nvSpPr>
        <p:spPr/>
        <p:txBody>
          <a:bodyPr/>
          <a:lstStyle/>
          <a:p>
            <a:fld id="{3A417291-3101-554B-8389-2AFE84915B4A}" type="slidenum">
              <a:rPr lang="sv-SE" smtClean="0"/>
              <a:t>3</a:t>
            </a:fld>
            <a:endParaRPr lang="sv-SE"/>
          </a:p>
        </p:txBody>
      </p:sp>
    </p:spTree>
    <p:extLst>
      <p:ext uri="{BB962C8B-B14F-4D97-AF65-F5344CB8AC3E}">
        <p14:creationId xmlns:p14="http://schemas.microsoft.com/office/powerpoint/2010/main" val="26051767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sv-SE" dirty="0"/>
          </a:p>
        </p:txBody>
      </p:sp>
      <p:sp>
        <p:nvSpPr>
          <p:cNvPr id="4" name="Platshållare för bildnummer 3"/>
          <p:cNvSpPr>
            <a:spLocks noGrp="1"/>
          </p:cNvSpPr>
          <p:nvPr>
            <p:ph type="sldNum" sz="quarter" idx="5"/>
          </p:nvPr>
        </p:nvSpPr>
        <p:spPr/>
        <p:txBody>
          <a:bodyPr/>
          <a:lstStyle/>
          <a:p>
            <a:fld id="{3A417291-3101-554B-8389-2AFE84915B4A}" type="slidenum">
              <a:rPr lang="sv-SE" smtClean="0"/>
              <a:t>4</a:t>
            </a:fld>
            <a:endParaRPr lang="sv-SE"/>
          </a:p>
        </p:txBody>
      </p:sp>
    </p:spTree>
    <p:extLst>
      <p:ext uri="{BB962C8B-B14F-4D97-AF65-F5344CB8AC3E}">
        <p14:creationId xmlns:p14="http://schemas.microsoft.com/office/powerpoint/2010/main" val="7024318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t>VARVET RUNT</a:t>
            </a:r>
          </a:p>
          <a:p>
            <a:r>
              <a:rPr lang="sv-SE" dirty="0"/>
              <a:t>Förutsatt att deltagarna har ridit även för många år sedan, kan det vara spännande att prata om hur vårt – om omvärldens! - förhållningssätt gentemot hästarna har förändrats med åren. </a:t>
            </a:r>
          </a:p>
        </p:txBody>
      </p:sp>
      <p:sp>
        <p:nvSpPr>
          <p:cNvPr id="4" name="Platshållare för bildnummer 3"/>
          <p:cNvSpPr>
            <a:spLocks noGrp="1"/>
          </p:cNvSpPr>
          <p:nvPr>
            <p:ph type="sldNum" sz="quarter" idx="5"/>
          </p:nvPr>
        </p:nvSpPr>
        <p:spPr/>
        <p:txBody>
          <a:bodyPr/>
          <a:lstStyle/>
          <a:p>
            <a:fld id="{3A417291-3101-554B-8389-2AFE84915B4A}" type="slidenum">
              <a:rPr lang="sv-SE" smtClean="0"/>
              <a:t>5</a:t>
            </a:fld>
            <a:endParaRPr lang="sv-SE"/>
          </a:p>
        </p:txBody>
      </p:sp>
    </p:spTree>
    <p:extLst>
      <p:ext uri="{BB962C8B-B14F-4D97-AF65-F5344CB8AC3E}">
        <p14:creationId xmlns:p14="http://schemas.microsoft.com/office/powerpoint/2010/main" val="5652586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0" i="0" dirty="0">
                <a:solidFill>
                  <a:srgbClr val="000000"/>
                </a:solidFill>
                <a:effectLst/>
                <a:latin typeface="ProximaNova" panose="02000506030000020004" pitchFamily="2" charset="0"/>
              </a:rPr>
              <a:t>Vi människor har ofta olika värderingar när det gäller djur och det kan ibland vara en utmaning. Som stöd för hur vi får hantera våra djur finns djurskyddslagen vars syfte är att skydda våra hästar mot onödigt lidande.</a:t>
            </a:r>
          </a:p>
          <a:p>
            <a:endParaRPr lang="sv-SE" b="0" i="0" dirty="0">
              <a:solidFill>
                <a:srgbClr val="000000"/>
              </a:solidFill>
              <a:effectLst/>
              <a:latin typeface="ProximaNova" panose="02000506030000020004" pitchFamily="2" charset="0"/>
            </a:endParaRPr>
          </a:p>
          <a:p>
            <a:pPr algn="l">
              <a:buNone/>
            </a:pPr>
            <a:r>
              <a:rPr lang="sv-SE" b="0" i="0" dirty="0">
                <a:solidFill>
                  <a:srgbClr val="000000"/>
                </a:solidFill>
                <a:effectLst/>
                <a:latin typeface="ProximaNova" panose="02000506030000020004" pitchFamily="2" charset="0"/>
              </a:rPr>
              <a:t>Djurskyddslagstiftningen utgör en miniminivå för vad som bedöms som ett acceptabelt djurskydd och det är många faktorer som avgör hur man skriver reglerna. Det är ofta en kompromiss mellan politiska åsikter, ekonomiska aspekter och andra aspekter och de är inte nödvändigtvis baserat på enbart forskning. Länsstyrelserna kontrollerar att miniminivån av ett gott djurskydd efterföljs genom offentliga kontroller.</a:t>
            </a:r>
          </a:p>
          <a:p>
            <a:pPr algn="l"/>
            <a:endParaRPr lang="sv-SE" b="1" i="0" dirty="0">
              <a:solidFill>
                <a:srgbClr val="000000"/>
              </a:solidFill>
              <a:effectLst/>
              <a:latin typeface="ProximaNova" panose="02000506030000020004" pitchFamily="2" charset="0"/>
            </a:endParaRPr>
          </a:p>
          <a:p>
            <a:pPr algn="l"/>
            <a:r>
              <a:rPr lang="sv-SE" b="1" i="0" dirty="0">
                <a:solidFill>
                  <a:srgbClr val="000000"/>
                </a:solidFill>
                <a:effectLst/>
                <a:latin typeface="ProximaNova" panose="02000506030000020004" pitchFamily="2" charset="0"/>
              </a:rPr>
              <a:t>Miniminivå för djurskydd är ingen garanti för en god hästvälfärd</a:t>
            </a:r>
            <a:br>
              <a:rPr lang="sv-SE" b="0" i="0" dirty="0">
                <a:solidFill>
                  <a:srgbClr val="000000"/>
                </a:solidFill>
                <a:effectLst/>
                <a:latin typeface="ProximaNova" panose="02000506030000020004" pitchFamily="2" charset="0"/>
              </a:rPr>
            </a:br>
            <a:r>
              <a:rPr lang="sv-SE" b="0" i="0" dirty="0">
                <a:solidFill>
                  <a:srgbClr val="000000"/>
                </a:solidFill>
                <a:effectLst/>
                <a:latin typeface="ProximaNova" panose="02000506030000020004" pitchFamily="2" charset="0"/>
              </a:rPr>
              <a:t>När man inom forskningen talar om god hästvälfärd och vad hästen behöver för att må riktigt bra, så är det ofta långt över den miniminivå som djurskyddslagen anger. Därför ska du alltid sträva efter mer än att bara uppfylla lagkraven. Fundera på hur det ser ut i ditt stall, har hästarna stora hagar och boxar, eller är de byggda efter minimimått?</a:t>
            </a:r>
          </a:p>
          <a:p>
            <a:endParaRPr lang="sv-SE" dirty="0"/>
          </a:p>
        </p:txBody>
      </p:sp>
      <p:sp>
        <p:nvSpPr>
          <p:cNvPr id="4" name="Platshållare för bildnummer 3"/>
          <p:cNvSpPr>
            <a:spLocks noGrp="1"/>
          </p:cNvSpPr>
          <p:nvPr>
            <p:ph type="sldNum" sz="quarter" idx="5"/>
          </p:nvPr>
        </p:nvSpPr>
        <p:spPr/>
        <p:txBody>
          <a:bodyPr/>
          <a:lstStyle/>
          <a:p>
            <a:fld id="{3A417291-3101-554B-8389-2AFE84915B4A}" type="slidenum">
              <a:rPr lang="sv-SE" smtClean="0"/>
              <a:t>6</a:t>
            </a:fld>
            <a:endParaRPr lang="sv-SE"/>
          </a:p>
        </p:txBody>
      </p:sp>
    </p:spTree>
    <p:extLst>
      <p:ext uri="{BB962C8B-B14F-4D97-AF65-F5344CB8AC3E}">
        <p14:creationId xmlns:p14="http://schemas.microsoft.com/office/powerpoint/2010/main" val="7008246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F26063-8C8B-037F-7828-C9E3B7F2CBE3}"/>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DA975ADE-B11B-0E1B-F154-7F5CEE1C21F3}"/>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CBD3D7E3-4E38-9EAF-B5C3-DAAD9623DE9F}"/>
              </a:ext>
            </a:extLst>
          </p:cNvPr>
          <p:cNvSpPr>
            <a:spLocks noGrp="1"/>
          </p:cNvSpPr>
          <p:nvPr>
            <p:ph type="body" idx="1"/>
          </p:nvPr>
        </p:nvSpPr>
        <p:spPr/>
        <p:txBody>
          <a:bodyPr/>
          <a:lstStyle/>
          <a:p>
            <a:r>
              <a:rPr lang="sv-SE" b="0" i="0" dirty="0">
                <a:solidFill>
                  <a:srgbClr val="000000"/>
                </a:solidFill>
                <a:effectLst/>
                <a:latin typeface="ProximaNova" panose="02000506030000020004" pitchFamily="2" charset="0"/>
              </a:rPr>
              <a:t>De fem domänerna eller områdena är: utfodring, fysisk miljö, hälsa, beteende och mentalt välmående. De fyra första områdena ger hästen positiva eller negativa upplevelser som sedan i sin tur bidrar till det femte området, det mentala </a:t>
            </a:r>
            <a:r>
              <a:rPr lang="sv-SE" b="0" i="0" dirty="0" err="1">
                <a:solidFill>
                  <a:srgbClr val="000000"/>
                </a:solidFill>
                <a:effectLst/>
                <a:latin typeface="ProximaNova" panose="02000506030000020004" pitchFamily="2" charset="0"/>
              </a:rPr>
              <a:t>välmåendet</a:t>
            </a:r>
            <a:r>
              <a:rPr lang="sv-SE" b="0" i="0" dirty="0">
                <a:solidFill>
                  <a:srgbClr val="000000"/>
                </a:solidFill>
                <a:effectLst/>
                <a:latin typeface="ProximaNova" panose="02000506030000020004" pitchFamily="2" charset="0"/>
              </a:rPr>
              <a:t>. </a:t>
            </a:r>
          </a:p>
          <a:p>
            <a:pPr algn="l"/>
            <a:endParaRPr lang="sv-SE" b="0" i="0" dirty="0">
              <a:solidFill>
                <a:srgbClr val="000000"/>
              </a:solidFill>
              <a:effectLst/>
              <a:latin typeface="ProximaNova" panose="02000506030000020004" pitchFamily="2" charset="0"/>
            </a:endParaRPr>
          </a:p>
          <a:p>
            <a:pPr algn="l"/>
            <a:r>
              <a:rPr lang="sv-SE" b="0" i="0" dirty="0">
                <a:solidFill>
                  <a:srgbClr val="000000"/>
                </a:solidFill>
                <a:effectLst/>
                <a:latin typeface="ProximaNova" panose="02000506030000020004" pitchFamily="2" charset="0"/>
              </a:rPr>
              <a:t>MENTALT VÄLMÅENDE: Det är väldigt viktigt, även om det kan vara svårt, att bedöma hästens mentala hälsa eftersom den har mycket stor betydelse för hästens välfärd. När en häst blir svår att hantera, när den inte reagerar på sin omgivning eller visar oönskade beteenden kan det vara tecken på att den inte mår bra mentalt. En rädd, frustrerad eller osäker häst blir farlig både för sig själv och andra. Därför är det viktigt att hitta orsaken. Hur vi hanterar hästen har stor inverkan på hur den mår mentalt. Det är därför viktigt att vara lugn, att använda hästvänliga träningsmetoder och att kunna hantera hästen på ett korrekt sätt. Mental hälsa är en sammanvägning av alla de andra domänerna.</a:t>
            </a:r>
          </a:p>
          <a:p>
            <a:endParaRPr lang="sv-SE" dirty="0"/>
          </a:p>
        </p:txBody>
      </p:sp>
      <p:sp>
        <p:nvSpPr>
          <p:cNvPr id="4" name="Platshållare för bildnummer 3">
            <a:extLst>
              <a:ext uri="{FF2B5EF4-FFF2-40B4-BE49-F238E27FC236}">
                <a16:creationId xmlns:a16="http://schemas.microsoft.com/office/drawing/2014/main" id="{C18CD439-B09D-BE4E-EB92-9E148C075AE5}"/>
              </a:ext>
            </a:extLst>
          </p:cNvPr>
          <p:cNvSpPr>
            <a:spLocks noGrp="1"/>
          </p:cNvSpPr>
          <p:nvPr>
            <p:ph type="sldNum" sz="quarter" idx="5"/>
          </p:nvPr>
        </p:nvSpPr>
        <p:spPr/>
        <p:txBody>
          <a:bodyPr/>
          <a:lstStyle/>
          <a:p>
            <a:fld id="{3A417291-3101-554B-8389-2AFE84915B4A}" type="slidenum">
              <a:rPr lang="sv-SE" smtClean="0"/>
              <a:t>7</a:t>
            </a:fld>
            <a:endParaRPr lang="sv-SE"/>
          </a:p>
        </p:txBody>
      </p:sp>
    </p:spTree>
    <p:extLst>
      <p:ext uri="{BB962C8B-B14F-4D97-AF65-F5344CB8AC3E}">
        <p14:creationId xmlns:p14="http://schemas.microsoft.com/office/powerpoint/2010/main" val="6380770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F64486-E4C8-A770-1FF9-06157CFE384D}"/>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25AB8D4C-E6D1-A880-4885-A888A9848C73}"/>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E2D4AA2C-43E8-23DE-D11E-756B9035456A}"/>
              </a:ext>
            </a:extLst>
          </p:cNvPr>
          <p:cNvSpPr>
            <a:spLocks noGrp="1"/>
          </p:cNvSpPr>
          <p:nvPr>
            <p:ph type="body" idx="1"/>
          </p:nvPr>
        </p:nvSpPr>
        <p:spPr/>
        <p:txBody>
          <a:bodyPr/>
          <a:lstStyle/>
          <a:p>
            <a:pPr algn="l">
              <a:buNone/>
            </a:pPr>
            <a:r>
              <a:rPr lang="sv-SE" b="0" i="0" dirty="0">
                <a:solidFill>
                  <a:srgbClr val="000000"/>
                </a:solidFill>
                <a:effectLst/>
                <a:latin typeface="ProximaNova" panose="02000506030000020004" pitchFamily="2" charset="0"/>
              </a:rPr>
              <a:t>UTFODRING: Hästen är en gräsätare som har utvecklats för att äta större delen av dygnet för att må bra. Den behöver lång ättid och ett grovfoder med kvalité som är anpassat till hästens energibehov. Den behöver också tillgång till friskt vatten, salt och mineraler och ha möjlighet att röra på sig för att kunna smälta maten och hålla sig i lagom hull.</a:t>
            </a:r>
          </a:p>
          <a:p>
            <a:pPr algn="l"/>
            <a:endParaRPr lang="sv-SE" b="0" i="0" dirty="0">
              <a:solidFill>
                <a:srgbClr val="000000"/>
              </a:solidFill>
              <a:effectLst/>
              <a:latin typeface="ProximaNova" panose="02000506030000020004" pitchFamily="2" charset="0"/>
            </a:endParaRPr>
          </a:p>
          <a:p>
            <a:pPr algn="l"/>
            <a:r>
              <a:rPr lang="sv-SE" b="0" i="0" dirty="0">
                <a:solidFill>
                  <a:srgbClr val="000000"/>
                </a:solidFill>
                <a:effectLst/>
                <a:latin typeface="ProximaNova" panose="02000506030000020004" pitchFamily="2" charset="0"/>
              </a:rPr>
              <a:t>Vi människor har ibland inte tillräcklig kunskap vilket kan leda till att hästen får fel mängd eller kvalitet på foder och vi får överviktiga hästar.</a:t>
            </a:r>
          </a:p>
          <a:p>
            <a:pPr algn="l"/>
            <a:endParaRPr lang="sv-SE" b="0" i="0" dirty="0">
              <a:solidFill>
                <a:srgbClr val="000000"/>
              </a:solidFill>
              <a:effectLst/>
              <a:latin typeface="ProximaNova" panose="02000506030000020004" pitchFamily="2" charset="0"/>
            </a:endParaRPr>
          </a:p>
          <a:p>
            <a:endParaRPr lang="sv-SE" dirty="0"/>
          </a:p>
        </p:txBody>
      </p:sp>
      <p:sp>
        <p:nvSpPr>
          <p:cNvPr id="4" name="Platshållare för bildnummer 3">
            <a:extLst>
              <a:ext uri="{FF2B5EF4-FFF2-40B4-BE49-F238E27FC236}">
                <a16:creationId xmlns:a16="http://schemas.microsoft.com/office/drawing/2014/main" id="{F6F47B20-6596-01C6-80D0-FFD6F9DFF95D}"/>
              </a:ext>
            </a:extLst>
          </p:cNvPr>
          <p:cNvSpPr>
            <a:spLocks noGrp="1"/>
          </p:cNvSpPr>
          <p:nvPr>
            <p:ph type="sldNum" sz="quarter" idx="5"/>
          </p:nvPr>
        </p:nvSpPr>
        <p:spPr/>
        <p:txBody>
          <a:bodyPr/>
          <a:lstStyle/>
          <a:p>
            <a:fld id="{3A417291-3101-554B-8389-2AFE84915B4A}" type="slidenum">
              <a:rPr lang="sv-SE" smtClean="0"/>
              <a:t>8</a:t>
            </a:fld>
            <a:endParaRPr lang="sv-SE"/>
          </a:p>
        </p:txBody>
      </p:sp>
    </p:spTree>
    <p:extLst>
      <p:ext uri="{BB962C8B-B14F-4D97-AF65-F5344CB8AC3E}">
        <p14:creationId xmlns:p14="http://schemas.microsoft.com/office/powerpoint/2010/main" val="11044262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4FD860-070C-AF6A-F92E-DC6EE42837E9}"/>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ED15BCF7-871A-8708-8DC3-55EE9AC67ED8}"/>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117B3560-6A00-92AC-9209-830BAED60C76}"/>
              </a:ext>
            </a:extLst>
          </p:cNvPr>
          <p:cNvSpPr>
            <a:spLocks noGrp="1"/>
          </p:cNvSpPr>
          <p:nvPr>
            <p:ph type="body" idx="1"/>
          </p:nvPr>
        </p:nvSpPr>
        <p:spPr/>
        <p:txBody>
          <a:bodyPr/>
          <a:lstStyle/>
          <a:p>
            <a:pPr algn="l"/>
            <a:r>
              <a:rPr lang="sv-SE" b="0" i="0" dirty="0">
                <a:solidFill>
                  <a:srgbClr val="000000"/>
                </a:solidFill>
                <a:effectLst/>
                <a:latin typeface="ProximaNova" panose="02000506030000020004" pitchFamily="2" charset="0"/>
              </a:rPr>
              <a:t>FYSISK MILJÖ: De flesta hästar hålls i boxar i traditionella stall med daglig utevistelse i hagar. Det har även blivit allt vanligare med olika former av lösdrift, där hästen går i en hage dygnet runt med tillgång till ligghall. Oavsett hur hästen hålls så finns det för och nackdelar som kräver noggrant övervägande. Det är viktigt att de beslut som fattas har sin grund i att hästen får utlopp för de viktigaste av sina naturliga beteenden. </a:t>
            </a:r>
          </a:p>
          <a:p>
            <a:pPr algn="l"/>
            <a:endParaRPr lang="sv-SE" b="0" i="0" dirty="0">
              <a:solidFill>
                <a:srgbClr val="000000"/>
              </a:solidFill>
              <a:effectLst/>
              <a:latin typeface="ProximaNova" panose="02000506030000020004" pitchFamily="2" charset="0"/>
            </a:endParaRPr>
          </a:p>
          <a:p>
            <a:pPr algn="l"/>
            <a:r>
              <a:rPr lang="sv-SE" b="0" i="0" dirty="0">
                <a:solidFill>
                  <a:srgbClr val="000000"/>
                </a:solidFill>
                <a:effectLst/>
                <a:latin typeface="ProximaNova" panose="02000506030000020004" pitchFamily="2" charset="0"/>
              </a:rPr>
              <a:t>HUR SER den fysiska miljön ut hos oss?</a:t>
            </a:r>
          </a:p>
          <a:p>
            <a:pPr algn="l"/>
            <a:r>
              <a:rPr lang="sv-SE" b="0" i="0" dirty="0">
                <a:solidFill>
                  <a:srgbClr val="000000"/>
                </a:solidFill>
                <a:effectLst/>
                <a:latin typeface="ProximaNova" panose="02000506030000020004" pitchFamily="2" charset="0"/>
              </a:rPr>
              <a:t>Fördelar? Nackdelar? </a:t>
            </a:r>
          </a:p>
          <a:p>
            <a:pPr algn="l"/>
            <a:endParaRPr lang="sv-SE" b="0" i="0" dirty="0">
              <a:solidFill>
                <a:srgbClr val="000000"/>
              </a:solidFill>
              <a:effectLst/>
              <a:latin typeface="ProximaNova" panose="02000506030000020004" pitchFamily="2" charset="0"/>
            </a:endParaRPr>
          </a:p>
          <a:p>
            <a:pPr algn="l"/>
            <a:endParaRPr lang="sv-SE" b="0" i="0" dirty="0">
              <a:solidFill>
                <a:srgbClr val="000000"/>
              </a:solidFill>
              <a:effectLst/>
              <a:latin typeface="ProximaNova" panose="02000506030000020004" pitchFamily="2" charset="0"/>
            </a:endParaRPr>
          </a:p>
          <a:p>
            <a:pPr algn="l"/>
            <a:endParaRPr lang="sv-SE" dirty="0"/>
          </a:p>
        </p:txBody>
      </p:sp>
      <p:sp>
        <p:nvSpPr>
          <p:cNvPr id="4" name="Platshållare för bildnummer 3">
            <a:extLst>
              <a:ext uri="{FF2B5EF4-FFF2-40B4-BE49-F238E27FC236}">
                <a16:creationId xmlns:a16="http://schemas.microsoft.com/office/drawing/2014/main" id="{3FA8F61A-BBF5-BD85-58CA-509BF8343EE5}"/>
              </a:ext>
            </a:extLst>
          </p:cNvPr>
          <p:cNvSpPr>
            <a:spLocks noGrp="1"/>
          </p:cNvSpPr>
          <p:nvPr>
            <p:ph type="sldNum" sz="quarter" idx="5"/>
          </p:nvPr>
        </p:nvSpPr>
        <p:spPr/>
        <p:txBody>
          <a:bodyPr/>
          <a:lstStyle/>
          <a:p>
            <a:fld id="{3A417291-3101-554B-8389-2AFE84915B4A}" type="slidenum">
              <a:rPr lang="sv-SE" smtClean="0"/>
              <a:t>9</a:t>
            </a:fld>
            <a:endParaRPr lang="sv-SE"/>
          </a:p>
        </p:txBody>
      </p:sp>
    </p:spTree>
    <p:extLst>
      <p:ext uri="{BB962C8B-B14F-4D97-AF65-F5344CB8AC3E}">
        <p14:creationId xmlns:p14="http://schemas.microsoft.com/office/powerpoint/2010/main" val="9340411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F64486-E4C8-A770-1FF9-06157CFE384D}"/>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25AB8D4C-E6D1-A880-4885-A888A9848C73}"/>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E2D4AA2C-43E8-23DE-D11E-756B9035456A}"/>
              </a:ext>
            </a:extLst>
          </p:cNvPr>
          <p:cNvSpPr>
            <a:spLocks noGrp="1"/>
          </p:cNvSpPr>
          <p:nvPr>
            <p:ph type="body" idx="1"/>
          </p:nvPr>
        </p:nvSpPr>
        <p:spPr/>
        <p:txBody>
          <a:bodyPr/>
          <a:lstStyle/>
          <a:p>
            <a:pPr>
              <a:buNone/>
            </a:pPr>
            <a:r>
              <a:rPr lang="sv-SE" i="1" dirty="0">
                <a:effectLst/>
                <a:latin typeface="Helvetica" pitchFamily="2" charset="0"/>
              </a:rPr>
              <a:t>Att hästen hålls fri från skador och sjukdomar är viktigt (de tre vanligaste</a:t>
            </a:r>
            <a:endParaRPr lang="sv-SE" dirty="0">
              <a:effectLst/>
              <a:latin typeface="Helvetica" pitchFamily="2" charset="0"/>
            </a:endParaRPr>
          </a:p>
          <a:p>
            <a:pPr>
              <a:buNone/>
            </a:pPr>
            <a:r>
              <a:rPr lang="sv-SE" i="1" dirty="0">
                <a:effectLst/>
                <a:latin typeface="Helvetica" pitchFamily="2" charset="0"/>
              </a:rPr>
              <a:t>hälsoproblemen är hälta, kolik, fång). Det är också viktigt med rutiner som daglig tillsyn,</a:t>
            </a:r>
            <a:endParaRPr lang="sv-SE" dirty="0">
              <a:effectLst/>
              <a:latin typeface="Helvetica" pitchFamily="2" charset="0"/>
            </a:endParaRPr>
          </a:p>
          <a:p>
            <a:pPr>
              <a:buNone/>
            </a:pPr>
            <a:r>
              <a:rPr lang="sv-SE" i="1" dirty="0">
                <a:effectLst/>
                <a:latin typeface="Helvetica" pitchFamily="2" charset="0"/>
              </a:rPr>
              <a:t>regelbunden hovvård, smittskydd, hygien och förebyggande veterinärvård. Vi behöver</a:t>
            </a:r>
            <a:endParaRPr lang="sv-SE" dirty="0">
              <a:effectLst/>
              <a:latin typeface="Helvetica" pitchFamily="2" charset="0"/>
            </a:endParaRPr>
          </a:p>
          <a:p>
            <a:pPr>
              <a:buNone/>
            </a:pPr>
            <a:r>
              <a:rPr lang="sv-SE" i="1" dirty="0">
                <a:effectLst/>
                <a:latin typeface="Helvetica" pitchFamily="2" charset="0"/>
              </a:rPr>
              <a:t>också regelbundet se över hästens utrustning och träningsupplägg och kritiskt granska</a:t>
            </a:r>
            <a:endParaRPr lang="sv-SE" dirty="0">
              <a:effectLst/>
              <a:latin typeface="Helvetica" pitchFamily="2" charset="0"/>
            </a:endParaRPr>
          </a:p>
          <a:p>
            <a:r>
              <a:rPr lang="sv-SE" i="1" dirty="0">
                <a:effectLst/>
                <a:latin typeface="Helvetica" pitchFamily="2" charset="0"/>
              </a:rPr>
              <a:t>vår egna förmåga som ryttare/kusk.</a:t>
            </a:r>
            <a:endParaRPr lang="sv-SE" dirty="0">
              <a:effectLst/>
              <a:latin typeface="Helvetica" pitchFamily="2" charset="0"/>
            </a:endParaRPr>
          </a:p>
          <a:p>
            <a:endParaRPr lang="sv-SE" dirty="0"/>
          </a:p>
          <a:p>
            <a:endParaRPr lang="sv-SE" dirty="0"/>
          </a:p>
        </p:txBody>
      </p:sp>
      <p:sp>
        <p:nvSpPr>
          <p:cNvPr id="4" name="Platshållare för bildnummer 3">
            <a:extLst>
              <a:ext uri="{FF2B5EF4-FFF2-40B4-BE49-F238E27FC236}">
                <a16:creationId xmlns:a16="http://schemas.microsoft.com/office/drawing/2014/main" id="{F6F47B20-6596-01C6-80D0-FFD6F9DFF95D}"/>
              </a:ext>
            </a:extLst>
          </p:cNvPr>
          <p:cNvSpPr>
            <a:spLocks noGrp="1"/>
          </p:cNvSpPr>
          <p:nvPr>
            <p:ph type="sldNum" sz="quarter" idx="5"/>
          </p:nvPr>
        </p:nvSpPr>
        <p:spPr/>
        <p:txBody>
          <a:bodyPr/>
          <a:lstStyle/>
          <a:p>
            <a:fld id="{3A417291-3101-554B-8389-2AFE84915B4A}" type="slidenum">
              <a:rPr lang="sv-SE" smtClean="0"/>
              <a:t>10</a:t>
            </a:fld>
            <a:endParaRPr lang="sv-SE"/>
          </a:p>
        </p:txBody>
      </p:sp>
    </p:spTree>
    <p:extLst>
      <p:ext uri="{BB962C8B-B14F-4D97-AF65-F5344CB8AC3E}">
        <p14:creationId xmlns:p14="http://schemas.microsoft.com/office/powerpoint/2010/main" val="11044262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50B199-1CD1-AC2E-9DE6-81A60C073102}"/>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6B5BFDBF-0837-4F50-1D35-06DB3D012E8F}"/>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B6953516-7F11-2BA5-ED28-BCBAC886DC26}"/>
              </a:ext>
            </a:extLst>
          </p:cNvPr>
          <p:cNvSpPr>
            <a:spLocks noGrp="1"/>
          </p:cNvSpPr>
          <p:nvPr>
            <p:ph type="body" idx="1"/>
          </p:nvPr>
        </p:nvSpPr>
        <p:spPr/>
        <p:txBody>
          <a:bodyPr/>
          <a:lstStyle/>
          <a:p>
            <a:endParaRPr lang="sv-SE" dirty="0"/>
          </a:p>
          <a:p>
            <a:pPr algn="l"/>
            <a:endParaRPr lang="sv-SE" b="0" i="0" dirty="0">
              <a:solidFill>
                <a:srgbClr val="000000"/>
              </a:solidFill>
              <a:effectLst/>
              <a:latin typeface="ProximaNova" panose="02000506030000020004" pitchFamily="2" charset="0"/>
            </a:endParaRPr>
          </a:p>
          <a:p>
            <a:pPr algn="l"/>
            <a:r>
              <a:rPr lang="sv-SE" b="0" i="0" dirty="0">
                <a:solidFill>
                  <a:srgbClr val="000000"/>
                </a:solidFill>
                <a:effectLst/>
                <a:latin typeface="ProximaNova" panose="02000506030000020004" pitchFamily="2" charset="0"/>
              </a:rPr>
              <a:t>BETEENDEN: Hästens beteende berättar för oss hur den uppfattar sin omgivning, andra hästar, oss människor och det vi gör med den vid hantering. Det kan vara svårt att bedöma och därför är det viktigt att vi lär oss tolka hästens beteende. Plötsliga förändringar i hästens beteende kan vara tecken på att något är fel. Då är det viktigt att ta reda på orsaken och sätta in rätt åtgärder för att hästens behov ska bli tillgodosedda.</a:t>
            </a:r>
          </a:p>
          <a:p>
            <a:endParaRPr lang="sv-SE" dirty="0"/>
          </a:p>
          <a:p>
            <a:pPr algn="l">
              <a:buNone/>
            </a:pPr>
            <a:r>
              <a:rPr lang="sv-SE" b="1" i="0" u="none" strike="noStrike" dirty="0">
                <a:solidFill>
                  <a:srgbClr val="000000"/>
                </a:solidFill>
                <a:effectLst/>
                <a:latin typeface="ProximaNova" panose="02000506030000020004" pitchFamily="2" charset="0"/>
              </a:rPr>
              <a:t>Onormala beteenden</a:t>
            </a:r>
          </a:p>
          <a:p>
            <a:pPr algn="l">
              <a:buNone/>
            </a:pPr>
            <a:r>
              <a:rPr lang="sv-SE" b="0" i="0" dirty="0">
                <a:solidFill>
                  <a:srgbClr val="000000"/>
                </a:solidFill>
                <a:effectLst/>
                <a:latin typeface="ProximaNova" panose="02000506030000020004" pitchFamily="2" charset="0"/>
              </a:rPr>
              <a:t>Det är inte ovanligt med onormala beteenden hos hästar. Med onormala beteenden menar vi beteenden som inte förekommer hos frilevande hästar eller hästar som lever i halvnaturliga miljöer. Det kan till exempel vara krubbitning eller vävning. Många av de onormala beteendena har sin orsak i för korta ättider (hästen är gjord för att äta under större delen av dygnet), stress, för lite grovfoder eller för lite fri rörelse. En stressfaktor kan vara social isolering då hästar är väldigt beroende av andra hästar för att må bra.</a:t>
            </a:r>
          </a:p>
          <a:p>
            <a:pPr algn="l">
              <a:buNone/>
            </a:pPr>
            <a:endParaRPr lang="sv-SE" b="0" i="0" dirty="0">
              <a:solidFill>
                <a:srgbClr val="000000"/>
              </a:solidFill>
              <a:effectLst/>
              <a:latin typeface="ProximaNova" panose="02000506030000020004" pitchFamily="2" charset="0"/>
            </a:endParaRPr>
          </a:p>
          <a:p>
            <a:pPr algn="l">
              <a:buNone/>
            </a:pPr>
            <a:r>
              <a:rPr lang="sv-SE" b="1" i="0" u="none" strike="noStrike" dirty="0">
                <a:solidFill>
                  <a:srgbClr val="000000"/>
                </a:solidFill>
                <a:effectLst/>
                <a:latin typeface="ProximaNova" panose="02000506030000020004" pitchFamily="2" charset="0"/>
              </a:rPr>
              <a:t>Inlärning</a:t>
            </a:r>
          </a:p>
          <a:p>
            <a:pPr algn="l">
              <a:buNone/>
            </a:pPr>
            <a:r>
              <a:rPr lang="sv-SE" b="0" i="0" dirty="0">
                <a:solidFill>
                  <a:srgbClr val="000000"/>
                </a:solidFill>
                <a:effectLst/>
                <a:latin typeface="ProximaNova" panose="02000506030000020004" pitchFamily="2" charset="0"/>
              </a:rPr>
              <a:t>Det forskas mycket kring inlärning och samspelet mellan häst och människa. Där tittar forskare på hur vi tränar hästar, hur vi gör när vi ska lära en häst nya saker som </a:t>
            </a:r>
            <a:r>
              <a:rPr lang="sv-SE" b="0" i="0" dirty="0" err="1">
                <a:solidFill>
                  <a:srgbClr val="000000"/>
                </a:solidFill>
                <a:effectLst/>
                <a:latin typeface="ProximaNova" panose="02000506030000020004" pitchFamily="2" charset="0"/>
              </a:rPr>
              <a:t>exemplevis</a:t>
            </a:r>
            <a:r>
              <a:rPr lang="sv-SE" b="0" i="0" dirty="0">
                <a:solidFill>
                  <a:srgbClr val="000000"/>
                </a:solidFill>
                <a:effectLst/>
                <a:latin typeface="ProximaNova" panose="02000506030000020004" pitchFamily="2" charset="0"/>
              </a:rPr>
              <a:t> att göra halt eller andra rörelser under ridningen eller körningen. Människor som arbetar med hästar behöver regelbundet fortbilda sig för att forskningen hela tiden går framåt.</a:t>
            </a:r>
          </a:p>
          <a:p>
            <a:pPr algn="l">
              <a:buNone/>
            </a:pPr>
            <a:r>
              <a:rPr lang="sv-SE" b="1" i="0" u="none" strike="noStrike" dirty="0">
                <a:solidFill>
                  <a:srgbClr val="000000"/>
                </a:solidFill>
                <a:effectLst/>
                <a:latin typeface="ProximaNova" panose="02000506030000020004" pitchFamily="2" charset="0"/>
              </a:rPr>
              <a:t>Rädsla och flykt</a:t>
            </a:r>
          </a:p>
          <a:p>
            <a:pPr algn="l"/>
            <a:r>
              <a:rPr lang="sv-SE" b="0" i="0" dirty="0">
                <a:solidFill>
                  <a:srgbClr val="000000"/>
                </a:solidFill>
                <a:effectLst/>
                <a:latin typeface="ProximaNova" panose="02000506030000020004" pitchFamily="2" charset="0"/>
              </a:rPr>
              <a:t>Ett annat problem för både hästen och oss är rädsla. Hästar är flyktdjur och just flykten kan vara snabb och ganska våldsam. Hästar har kortare reaktionstid än människan och på grund av det är det lätt att ramla av för vi hinner helt enkelt inte med när hästen blir rädd. Vi behöver ägna mycket tid åt att miljöträna hästen för att undvika olyckor.</a:t>
            </a:r>
          </a:p>
          <a:p>
            <a:pPr algn="l">
              <a:buNone/>
            </a:pPr>
            <a:endParaRPr lang="sv-SE" b="0" i="0" dirty="0">
              <a:solidFill>
                <a:srgbClr val="000000"/>
              </a:solidFill>
              <a:effectLst/>
              <a:latin typeface="ProximaNova" panose="02000506030000020004" pitchFamily="2" charset="0"/>
            </a:endParaRPr>
          </a:p>
          <a:p>
            <a:pPr>
              <a:buNone/>
            </a:pPr>
            <a:br>
              <a:rPr lang="sv-SE" dirty="0"/>
            </a:br>
            <a:endParaRPr lang="sv-SE" dirty="0"/>
          </a:p>
        </p:txBody>
      </p:sp>
      <p:sp>
        <p:nvSpPr>
          <p:cNvPr id="4" name="Platshållare för bildnummer 3">
            <a:extLst>
              <a:ext uri="{FF2B5EF4-FFF2-40B4-BE49-F238E27FC236}">
                <a16:creationId xmlns:a16="http://schemas.microsoft.com/office/drawing/2014/main" id="{39557837-4FE3-1C8D-516F-CD972CFDF652}"/>
              </a:ext>
            </a:extLst>
          </p:cNvPr>
          <p:cNvSpPr>
            <a:spLocks noGrp="1"/>
          </p:cNvSpPr>
          <p:nvPr>
            <p:ph type="sldNum" sz="quarter" idx="5"/>
          </p:nvPr>
        </p:nvSpPr>
        <p:spPr/>
        <p:txBody>
          <a:bodyPr/>
          <a:lstStyle/>
          <a:p>
            <a:fld id="{3A417291-3101-554B-8389-2AFE84915B4A}" type="slidenum">
              <a:rPr lang="sv-SE" smtClean="0"/>
              <a:t>11</a:t>
            </a:fld>
            <a:endParaRPr lang="sv-SE"/>
          </a:p>
        </p:txBody>
      </p:sp>
    </p:spTree>
    <p:extLst>
      <p:ext uri="{BB962C8B-B14F-4D97-AF65-F5344CB8AC3E}">
        <p14:creationId xmlns:p14="http://schemas.microsoft.com/office/powerpoint/2010/main" val="4103289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1B7E1A-C1AB-81AC-5FEF-EAA001E98E23}"/>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710BFEA9-8C87-F55B-D36C-1FBBF3FED6FB}"/>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2664C2C9-5BE3-CA86-5B93-1E39346C48F0}"/>
              </a:ext>
            </a:extLst>
          </p:cNvPr>
          <p:cNvSpPr>
            <a:spLocks noGrp="1"/>
          </p:cNvSpPr>
          <p:nvPr>
            <p:ph type="body" idx="1"/>
          </p:nvPr>
        </p:nvSpPr>
        <p:spPr/>
        <p:txBody>
          <a:bodyPr/>
          <a:lstStyle/>
          <a:p>
            <a:r>
              <a:rPr lang="sv-SE" b="0" i="0" dirty="0">
                <a:solidFill>
                  <a:srgbClr val="000000"/>
                </a:solidFill>
                <a:effectLst/>
                <a:latin typeface="ProximaNova" panose="02000506030000020004" pitchFamily="2" charset="0"/>
              </a:rPr>
              <a:t>Det är väldigt viktigt, även om det kan vara svårt, att bedöma hästens mentala hälsa eftersom den har mycket stor betydelse för hästens välfärd. När en häst blir svår att hantera, när den inte reagerar på sin omgivning eller visar oönskade beteenden kan det vara tecken på att den inte mår bra mentalt. En rädd, frustrerad eller osäker häst blir farlig både för sig själv och andra. Därför är det viktigt att hitta orsaken. Hur vi hanterar hästen har stor inverkan på hur den mår mentalt. Det är därför viktigt att vara lugn, att använda hästvänliga träningsmetoder och att kunna hantera hästen på ett korrekt sätt. Mental hälsa är en sammanvägning av alla de andra domänerna.</a:t>
            </a:r>
          </a:p>
          <a:p>
            <a:pPr>
              <a:buNone/>
            </a:pPr>
            <a:br>
              <a:rPr lang="sv-SE" dirty="0"/>
            </a:br>
            <a:r>
              <a:rPr lang="sv-SE" b="0" i="0" dirty="0">
                <a:solidFill>
                  <a:srgbClr val="000000"/>
                </a:solidFill>
                <a:effectLst/>
                <a:latin typeface="ProximaNova" panose="02000506030000020004" pitchFamily="2" charset="0"/>
              </a:rPr>
              <a:t>Att hästens känslomässiga och </a:t>
            </a:r>
            <a:r>
              <a:rPr lang="sv-SE" b="0" i="0" dirty="0" err="1">
                <a:solidFill>
                  <a:srgbClr val="000000"/>
                </a:solidFill>
                <a:effectLst/>
                <a:latin typeface="ProximaNova" panose="02000506030000020004" pitchFamily="2" charset="0"/>
              </a:rPr>
              <a:t>socila</a:t>
            </a:r>
            <a:r>
              <a:rPr lang="sv-SE" b="0" i="0" dirty="0">
                <a:solidFill>
                  <a:srgbClr val="000000"/>
                </a:solidFill>
                <a:effectLst/>
                <a:latin typeface="ProximaNova" panose="02000506030000020004" pitchFamily="2" charset="0"/>
              </a:rPr>
              <a:t> behov diskuteras är en positiv utveckling. Hästar som blir ordinerade rehabiliteringar där de riskerar att bli lidande mentalt kan resultera i störda beteenden och annat som påverkar välfärden negativt.</a:t>
            </a:r>
            <a:endParaRPr lang="sv-SE" dirty="0"/>
          </a:p>
        </p:txBody>
      </p:sp>
      <p:sp>
        <p:nvSpPr>
          <p:cNvPr id="4" name="Platshållare för bildnummer 3">
            <a:extLst>
              <a:ext uri="{FF2B5EF4-FFF2-40B4-BE49-F238E27FC236}">
                <a16:creationId xmlns:a16="http://schemas.microsoft.com/office/drawing/2014/main" id="{F07DB2E6-9C31-CB5E-3595-CD7557D960F6}"/>
              </a:ext>
            </a:extLst>
          </p:cNvPr>
          <p:cNvSpPr>
            <a:spLocks noGrp="1"/>
          </p:cNvSpPr>
          <p:nvPr>
            <p:ph type="sldNum" sz="quarter" idx="5"/>
          </p:nvPr>
        </p:nvSpPr>
        <p:spPr/>
        <p:txBody>
          <a:bodyPr/>
          <a:lstStyle/>
          <a:p>
            <a:fld id="{3A417291-3101-554B-8389-2AFE84915B4A}" type="slidenum">
              <a:rPr lang="sv-SE" smtClean="0"/>
              <a:t>12</a:t>
            </a:fld>
            <a:endParaRPr lang="sv-SE"/>
          </a:p>
        </p:txBody>
      </p:sp>
    </p:spTree>
    <p:extLst>
      <p:ext uri="{BB962C8B-B14F-4D97-AF65-F5344CB8AC3E}">
        <p14:creationId xmlns:p14="http://schemas.microsoft.com/office/powerpoint/2010/main" val="31010829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gn="l">
              <a:buNone/>
            </a:pPr>
            <a:r>
              <a:rPr lang="sv-SE" sz="1200" dirty="0">
                <a:solidFill>
                  <a:schemeClr val="tx1"/>
                </a:solidFill>
              </a:rPr>
              <a:t>DJURBASERADE MÅTT </a:t>
            </a:r>
            <a:r>
              <a:rPr lang="sv-SE" b="0" i="0" dirty="0">
                <a:solidFill>
                  <a:srgbClr val="000000"/>
                </a:solidFill>
                <a:effectLst/>
                <a:latin typeface="ProximaNova" panose="02000506030000020004" pitchFamily="2" charset="0"/>
              </a:rPr>
              <a:t>är det vi mäter eller observerar direkt på hästen som exempelvis</a:t>
            </a:r>
          </a:p>
          <a:p>
            <a:pPr algn="l">
              <a:buFont typeface="Arial" panose="020B0604020202020204" pitchFamily="34" charset="0"/>
              <a:buChar char="•"/>
            </a:pPr>
            <a:r>
              <a:rPr lang="sv-SE" b="1" i="0" dirty="0">
                <a:solidFill>
                  <a:srgbClr val="000000"/>
                </a:solidFill>
                <a:effectLst/>
                <a:latin typeface="ProximaNova" panose="02000506030000020004" pitchFamily="2" charset="0"/>
              </a:rPr>
              <a:t>Hältor</a:t>
            </a:r>
            <a:r>
              <a:rPr lang="sv-SE" b="0" i="0" dirty="0">
                <a:solidFill>
                  <a:srgbClr val="000000"/>
                </a:solidFill>
                <a:effectLst/>
                <a:latin typeface="ProximaNova" panose="02000506030000020004" pitchFamily="2" charset="0"/>
              </a:rPr>
              <a:t> och avsaknad av hältor hos hästen.</a:t>
            </a:r>
          </a:p>
          <a:p>
            <a:pPr algn="l">
              <a:buFont typeface="Arial" panose="020B0604020202020204" pitchFamily="34" charset="0"/>
              <a:buChar char="•"/>
            </a:pPr>
            <a:r>
              <a:rPr lang="sv-SE" b="1" i="0" dirty="0">
                <a:solidFill>
                  <a:srgbClr val="000000"/>
                </a:solidFill>
                <a:effectLst/>
                <a:latin typeface="ProximaNova" panose="02000506030000020004" pitchFamily="2" charset="0"/>
              </a:rPr>
              <a:t>Pulsen</a:t>
            </a:r>
            <a:r>
              <a:rPr lang="sv-SE" b="0" i="0" dirty="0">
                <a:solidFill>
                  <a:srgbClr val="000000"/>
                </a:solidFill>
                <a:effectLst/>
                <a:latin typeface="ProximaNova" panose="02000506030000020004" pitchFamily="2" charset="0"/>
              </a:rPr>
              <a:t> är väldigt hög trots att hästen inte ansträngt sig.</a:t>
            </a:r>
          </a:p>
          <a:p>
            <a:pPr algn="l">
              <a:buFont typeface="Arial" panose="020B0604020202020204" pitchFamily="34" charset="0"/>
              <a:buChar char="•"/>
            </a:pPr>
            <a:r>
              <a:rPr lang="sv-SE" b="1" i="0" dirty="0">
                <a:solidFill>
                  <a:srgbClr val="000000"/>
                </a:solidFill>
                <a:effectLst/>
                <a:latin typeface="ProximaNova" panose="02000506030000020004" pitchFamily="2" charset="0"/>
              </a:rPr>
              <a:t>Hästens hull.</a:t>
            </a:r>
            <a:r>
              <a:rPr lang="sv-SE" b="0" i="0" dirty="0">
                <a:solidFill>
                  <a:srgbClr val="000000"/>
                </a:solidFill>
                <a:effectLst/>
                <a:latin typeface="ProximaNova" panose="02000506030000020004" pitchFamily="2" charset="0"/>
              </a:rPr>
              <a:t> Genom att känna på hästen kan hästens hull bedömas. Är den över eller underviktig?</a:t>
            </a:r>
          </a:p>
          <a:p>
            <a:pPr algn="l">
              <a:buFont typeface="Arial" panose="020B0604020202020204" pitchFamily="34" charset="0"/>
              <a:buChar char="•"/>
            </a:pPr>
            <a:r>
              <a:rPr lang="sv-SE" b="1" i="0" dirty="0">
                <a:solidFill>
                  <a:srgbClr val="000000"/>
                </a:solidFill>
                <a:effectLst/>
                <a:latin typeface="ProximaNova" panose="02000506030000020004" pitchFamily="2" charset="0"/>
              </a:rPr>
              <a:t>Smärt- eller stressansikte.</a:t>
            </a:r>
            <a:r>
              <a:rPr lang="sv-SE" b="0" i="0" dirty="0">
                <a:solidFill>
                  <a:srgbClr val="000000"/>
                </a:solidFill>
                <a:effectLst/>
                <a:latin typeface="ProximaNova" panose="02000506030000020004" pitchFamily="2" charset="0"/>
              </a:rPr>
              <a:t> Välfärd kan även mätas med hjälp av att lära sig känna igen en nöjd häst, det vill säga hästens "happy face". Forskning visar också på att hästens frustningar är ett nöjdhetstecken. Hästar frustar ofta i hagsituationen.</a:t>
            </a:r>
          </a:p>
          <a:p>
            <a:endParaRPr lang="sv-SE" sz="1200" dirty="0">
              <a:solidFill>
                <a:schemeClr val="tx1"/>
              </a:solidFill>
            </a:endParaRPr>
          </a:p>
          <a:p>
            <a:pPr algn="l">
              <a:buNone/>
            </a:pPr>
            <a:r>
              <a:rPr lang="sv-SE" sz="1200" dirty="0">
                <a:solidFill>
                  <a:schemeClr val="tx1"/>
                </a:solidFill>
              </a:rPr>
              <a:t>RESURSBASERADE MÅTT: </a:t>
            </a:r>
            <a:r>
              <a:rPr lang="sv-SE" b="0" i="0" dirty="0">
                <a:solidFill>
                  <a:srgbClr val="000000"/>
                </a:solidFill>
                <a:effectLst/>
                <a:latin typeface="ProximaNova" panose="02000506030000020004" pitchFamily="2" charset="0"/>
              </a:rPr>
              <a:t>De resursbaserade måtten är de vi mäter runt omkring hästen till exempel hagstorlek, höjd på stalltak, ventilationsflöden, tillgång till grovfoder, tillgång till vatten och sådana saker. Det mäter inte den direkta välfärden utan handlar mer om riskbedömningar. Generellt innehåller lagstiftningen många resursbaserade mått. Inom forskningen strävas efter att ersätta dem med mer djurbaserade mått.</a:t>
            </a:r>
          </a:p>
          <a:p>
            <a:pPr algn="l">
              <a:buNone/>
            </a:pPr>
            <a:endParaRPr lang="sv-SE" b="0" i="0" dirty="0">
              <a:solidFill>
                <a:srgbClr val="000000"/>
              </a:solidFill>
              <a:effectLst/>
              <a:latin typeface="ProximaNova" panose="02000506030000020004" pitchFamily="2" charset="0"/>
            </a:endParaRPr>
          </a:p>
          <a:p>
            <a:pPr algn="l">
              <a:buNone/>
            </a:pPr>
            <a:r>
              <a:rPr lang="sv-SE" b="0" i="0" dirty="0">
                <a:solidFill>
                  <a:srgbClr val="000000"/>
                </a:solidFill>
                <a:effectLst/>
                <a:latin typeface="ProximaNova" panose="02000506030000020004" pitchFamily="2" charset="0"/>
              </a:rPr>
              <a:t>MÄNNISKANS INVERKAN PÅ HÄSTVÄLFÄRD. Bakom varje häst finns en människa och det är hens beteende som styr hästvälfärden. Det vi indirekt gör när vi mäter hästvälfärd är att vi tittar på vad människan gör och vilken påverkan det får på hästens välfärd.</a:t>
            </a:r>
          </a:p>
          <a:p>
            <a:pPr algn="l"/>
            <a:r>
              <a:rPr lang="sv-SE" b="0" i="0" dirty="0">
                <a:solidFill>
                  <a:srgbClr val="000000"/>
                </a:solidFill>
                <a:effectLst/>
                <a:latin typeface="ProximaNova" panose="02000506030000020004" pitchFamily="2" charset="0"/>
              </a:rPr>
              <a:t>Ett exempel där människans beteende påverkar hästvälfärd är viljan eller oviljan att släppa ut en häst i hagen tillsammans med andra hästar. Varför är det så? Vad är det som påverkar människan att välja det ena eller andra beteendet?</a:t>
            </a:r>
          </a:p>
          <a:p>
            <a:pPr algn="l">
              <a:buNone/>
            </a:pPr>
            <a:endParaRPr lang="sv-SE" b="0" i="0" dirty="0">
              <a:solidFill>
                <a:srgbClr val="000000"/>
              </a:solidFill>
              <a:effectLst/>
              <a:latin typeface="ProximaNova" panose="02000506030000020004" pitchFamily="2" charset="0"/>
            </a:endParaRPr>
          </a:p>
          <a:p>
            <a:pPr algn="l">
              <a:buNone/>
            </a:pPr>
            <a:r>
              <a:rPr lang="sv-SE" b="0" i="0" dirty="0" err="1">
                <a:solidFill>
                  <a:srgbClr val="000000"/>
                </a:solidFill>
                <a:effectLst/>
                <a:latin typeface="ProximaNova" panose="02000506030000020004" pitchFamily="2" charset="0"/>
              </a:rPr>
              <a:t>https</a:t>
            </a:r>
            <a:r>
              <a:rPr lang="sv-SE" b="0" i="0" dirty="0">
                <a:solidFill>
                  <a:srgbClr val="000000"/>
                </a:solidFill>
                <a:effectLst/>
                <a:latin typeface="ProximaNova" panose="02000506030000020004" pitchFamily="2" charset="0"/>
              </a:rPr>
              <a:t>://</a:t>
            </a:r>
            <a:r>
              <a:rPr lang="sv-SE" b="0" i="0" dirty="0" err="1">
                <a:solidFill>
                  <a:srgbClr val="000000"/>
                </a:solidFill>
                <a:effectLst/>
                <a:latin typeface="ProximaNova" panose="02000506030000020004" pitchFamily="2" charset="0"/>
              </a:rPr>
              <a:t>www.kunskapsarenan.se</a:t>
            </a:r>
            <a:r>
              <a:rPr lang="sv-SE" b="0" i="0" dirty="0">
                <a:solidFill>
                  <a:srgbClr val="000000"/>
                </a:solidFill>
                <a:effectLst/>
                <a:latin typeface="ProximaNova" panose="02000506030000020004" pitchFamily="2" charset="0"/>
              </a:rPr>
              <a:t>/ridsport/</a:t>
            </a:r>
            <a:r>
              <a:rPr lang="sv-SE" b="0" i="0" dirty="0" err="1">
                <a:solidFill>
                  <a:srgbClr val="000000"/>
                </a:solidFill>
                <a:effectLst/>
                <a:latin typeface="ProximaNova" panose="02000506030000020004" pitchFamily="2" charset="0"/>
              </a:rPr>
              <a:t>hastvalfard</a:t>
            </a:r>
            <a:r>
              <a:rPr lang="sv-SE" b="0" i="0" dirty="0">
                <a:solidFill>
                  <a:srgbClr val="000000"/>
                </a:solidFill>
                <a:effectLst/>
                <a:latin typeface="ProximaNova" panose="02000506030000020004" pitchFamily="2" charset="0"/>
              </a:rPr>
              <a:t>/</a:t>
            </a:r>
            <a:r>
              <a:rPr lang="sv-SE" b="0" i="0" dirty="0" err="1">
                <a:solidFill>
                  <a:srgbClr val="000000"/>
                </a:solidFill>
                <a:effectLst/>
                <a:latin typeface="ProximaNova" panose="02000506030000020004" pitchFamily="2" charset="0"/>
              </a:rPr>
              <a:t>de-fem-domanerna#submenu</a:t>
            </a:r>
            <a:endParaRPr lang="sv-SE" b="0" i="0" dirty="0">
              <a:solidFill>
                <a:srgbClr val="000000"/>
              </a:solidFill>
              <a:effectLst/>
              <a:latin typeface="ProximaNova" panose="02000506030000020004" pitchFamily="2" charset="0"/>
            </a:endParaRPr>
          </a:p>
          <a:p>
            <a:pPr algn="l">
              <a:buNone/>
            </a:pPr>
            <a:endParaRPr lang="sv-SE" b="0" i="0" dirty="0">
              <a:solidFill>
                <a:srgbClr val="000000"/>
              </a:solidFill>
              <a:effectLst/>
              <a:latin typeface="ProximaNova" panose="02000506030000020004" pitchFamily="2" charset="0"/>
            </a:endParaRPr>
          </a:p>
          <a:p>
            <a:pPr algn="l">
              <a:buNone/>
            </a:pPr>
            <a:endParaRPr lang="sv-SE" b="0" i="0" dirty="0">
              <a:solidFill>
                <a:srgbClr val="000000"/>
              </a:solidFill>
              <a:effectLst/>
              <a:latin typeface="ProximaNova" panose="02000506030000020004" pitchFamily="2" charset="0"/>
            </a:endParaRPr>
          </a:p>
          <a:p>
            <a:pPr algn="l">
              <a:buNone/>
            </a:pPr>
            <a:endParaRPr lang="sv-SE" b="0" i="0" dirty="0">
              <a:solidFill>
                <a:srgbClr val="000000"/>
              </a:solidFill>
              <a:effectLst/>
              <a:latin typeface="ProximaNova" panose="02000506030000020004" pitchFamily="2" charset="0"/>
            </a:endParaRPr>
          </a:p>
          <a:p>
            <a:endParaRPr lang="sv-SE" sz="1200" dirty="0">
              <a:solidFill>
                <a:schemeClr val="tx1"/>
              </a:solidFill>
            </a:endParaRPr>
          </a:p>
        </p:txBody>
      </p:sp>
      <p:sp>
        <p:nvSpPr>
          <p:cNvPr id="4" name="Platshållare för bildnummer 3"/>
          <p:cNvSpPr>
            <a:spLocks noGrp="1"/>
          </p:cNvSpPr>
          <p:nvPr>
            <p:ph type="sldNum" sz="quarter" idx="5"/>
          </p:nvPr>
        </p:nvSpPr>
        <p:spPr/>
        <p:txBody>
          <a:bodyPr/>
          <a:lstStyle/>
          <a:p>
            <a:fld id="{3A417291-3101-554B-8389-2AFE84915B4A}" type="slidenum">
              <a:rPr lang="sv-SE" smtClean="0"/>
              <a:t>13</a:t>
            </a:fld>
            <a:endParaRPr lang="sv-SE"/>
          </a:p>
        </p:txBody>
      </p:sp>
    </p:spTree>
    <p:extLst>
      <p:ext uri="{BB962C8B-B14F-4D97-AF65-F5344CB8AC3E}">
        <p14:creationId xmlns:p14="http://schemas.microsoft.com/office/powerpoint/2010/main" val="7519437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 </a:t>
            </a:r>
          </a:p>
        </p:txBody>
      </p:sp>
      <p:sp>
        <p:nvSpPr>
          <p:cNvPr id="4" name="Platshållare för bildnummer 3"/>
          <p:cNvSpPr>
            <a:spLocks noGrp="1"/>
          </p:cNvSpPr>
          <p:nvPr>
            <p:ph type="sldNum" sz="quarter" idx="5"/>
          </p:nvPr>
        </p:nvSpPr>
        <p:spPr/>
        <p:txBody>
          <a:bodyPr/>
          <a:lstStyle/>
          <a:p>
            <a:fld id="{3A417291-3101-554B-8389-2AFE84915B4A}" type="slidenum">
              <a:rPr lang="sv-SE" smtClean="0"/>
              <a:t>14</a:t>
            </a:fld>
            <a:endParaRPr lang="sv-SE"/>
          </a:p>
        </p:txBody>
      </p:sp>
    </p:spTree>
    <p:extLst>
      <p:ext uri="{BB962C8B-B14F-4D97-AF65-F5344CB8AC3E}">
        <p14:creationId xmlns:p14="http://schemas.microsoft.com/office/powerpoint/2010/main" val="12770424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B006E1-37E0-CC9A-34F4-185C29EDCA17}"/>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98DA2D1D-C284-7E0D-8F76-0305EC56721E}"/>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73ACAFE6-0DC0-7181-D136-C337CFBF5421}"/>
              </a:ext>
            </a:extLst>
          </p:cNvPr>
          <p:cNvSpPr>
            <a:spLocks noGrp="1"/>
          </p:cNvSpPr>
          <p:nvPr>
            <p:ph type="body" idx="1"/>
          </p:nvPr>
        </p:nvSpPr>
        <p:spPr/>
        <p:txBody>
          <a:bodyPr/>
          <a:lstStyle/>
          <a:p>
            <a:r>
              <a:rPr lang="sv-SE" sz="1200" b="0" i="0" dirty="0">
                <a:solidFill>
                  <a:srgbClr val="000000"/>
                </a:solidFill>
                <a:effectLst/>
                <a:latin typeface="ProximaNova" panose="02000506030000020004" pitchFamily="2" charset="0"/>
              </a:rPr>
              <a:t>Toppen om verksamhetsledaren / någon ridlärare / tränare i föreningen kan komma och berätta om hur man arbetar med och för hästarna. </a:t>
            </a:r>
          </a:p>
          <a:p>
            <a:r>
              <a:rPr lang="sv-SE" sz="1200" b="0" i="0" dirty="0">
                <a:solidFill>
                  <a:srgbClr val="000000"/>
                </a:solidFill>
                <a:effectLst/>
                <a:latin typeface="ProximaNova" panose="02000506030000020004" pitchFamily="2" charset="0"/>
              </a:rPr>
              <a:t>Här är det viktigt att bjuda in till samtal och låta deltagarna fråga fritt. </a:t>
            </a:r>
          </a:p>
        </p:txBody>
      </p:sp>
      <p:sp>
        <p:nvSpPr>
          <p:cNvPr id="4" name="Platshållare för bildnummer 3">
            <a:extLst>
              <a:ext uri="{FF2B5EF4-FFF2-40B4-BE49-F238E27FC236}">
                <a16:creationId xmlns:a16="http://schemas.microsoft.com/office/drawing/2014/main" id="{E285E544-59E3-BC18-FC85-157FF90CFB69}"/>
              </a:ext>
            </a:extLst>
          </p:cNvPr>
          <p:cNvSpPr>
            <a:spLocks noGrp="1"/>
          </p:cNvSpPr>
          <p:nvPr>
            <p:ph type="sldNum" sz="quarter" idx="5"/>
          </p:nvPr>
        </p:nvSpPr>
        <p:spPr/>
        <p:txBody>
          <a:bodyPr/>
          <a:lstStyle/>
          <a:p>
            <a:fld id="{3A417291-3101-554B-8389-2AFE84915B4A}" type="slidenum">
              <a:rPr lang="sv-SE" smtClean="0"/>
              <a:t>15</a:t>
            </a:fld>
            <a:endParaRPr lang="sv-SE"/>
          </a:p>
        </p:txBody>
      </p:sp>
    </p:spTree>
    <p:extLst>
      <p:ext uri="{BB962C8B-B14F-4D97-AF65-F5344CB8AC3E}">
        <p14:creationId xmlns:p14="http://schemas.microsoft.com/office/powerpoint/2010/main" val="20129977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3A417291-3101-554B-8389-2AFE84915B4A}" type="slidenum">
              <a:rPr lang="sv-SE" smtClean="0"/>
              <a:t>16</a:t>
            </a:fld>
            <a:endParaRPr lang="sv-SE"/>
          </a:p>
        </p:txBody>
      </p:sp>
    </p:spTree>
    <p:extLst>
      <p:ext uri="{BB962C8B-B14F-4D97-AF65-F5344CB8AC3E}">
        <p14:creationId xmlns:p14="http://schemas.microsoft.com/office/powerpoint/2010/main" val="910031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53293A-E086-D7D6-D65D-A6EB7C7672BF}"/>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EEB16177-7436-EFA5-0BF4-44073C186D9A}"/>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26326250-402F-BAF0-2DD8-172ED9F097D0}"/>
              </a:ext>
            </a:extLst>
          </p:cNvPr>
          <p:cNvSpPr>
            <a:spLocks noGrp="1"/>
          </p:cNvSpPr>
          <p:nvPr>
            <p:ph type="body" idx="1"/>
          </p:nvPr>
        </p:nvSpPr>
        <p:spPr/>
        <p:txBody>
          <a:bodyPr/>
          <a:lstStyle/>
          <a:p>
            <a:r>
              <a:rPr lang="sv-SE" b="1" dirty="0"/>
              <a:t>Förväntningar på dagen? </a:t>
            </a:r>
            <a:r>
              <a:rPr lang="sv-SE" dirty="0"/>
              <a:t>Vad hoppas man komma härifrån med? </a:t>
            </a:r>
          </a:p>
        </p:txBody>
      </p:sp>
      <p:sp>
        <p:nvSpPr>
          <p:cNvPr id="4" name="Platshållare för bildnummer 3">
            <a:extLst>
              <a:ext uri="{FF2B5EF4-FFF2-40B4-BE49-F238E27FC236}">
                <a16:creationId xmlns:a16="http://schemas.microsoft.com/office/drawing/2014/main" id="{D9DC5717-9748-5670-22DB-AFB050BCAC91}"/>
              </a:ext>
            </a:extLst>
          </p:cNvPr>
          <p:cNvSpPr>
            <a:spLocks noGrp="1"/>
          </p:cNvSpPr>
          <p:nvPr>
            <p:ph type="sldNum" sz="quarter" idx="5"/>
          </p:nvPr>
        </p:nvSpPr>
        <p:spPr/>
        <p:txBody>
          <a:bodyPr/>
          <a:lstStyle/>
          <a:p>
            <a:fld id="{3A417291-3101-554B-8389-2AFE84915B4A}" type="slidenum">
              <a:rPr lang="sv-SE" smtClean="0"/>
              <a:t>17</a:t>
            </a:fld>
            <a:endParaRPr lang="sv-SE"/>
          </a:p>
        </p:txBody>
      </p:sp>
    </p:spTree>
    <p:extLst>
      <p:ext uri="{BB962C8B-B14F-4D97-AF65-F5344CB8AC3E}">
        <p14:creationId xmlns:p14="http://schemas.microsoft.com/office/powerpoint/2010/main" val="16251546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_Rubrikbild">
    <p:spTree>
      <p:nvGrpSpPr>
        <p:cNvPr id="1" name=""/>
        <p:cNvGrpSpPr/>
        <p:nvPr/>
      </p:nvGrpSpPr>
      <p:grpSpPr>
        <a:xfrm>
          <a:off x="0" y="0"/>
          <a:ext cx="0" cy="0"/>
          <a:chOff x="0" y="0"/>
          <a:chExt cx="0" cy="0"/>
        </a:xfrm>
      </p:grpSpPr>
      <p:sp>
        <p:nvSpPr>
          <p:cNvPr id="2" name="Platshållare för bild 2">
            <a:extLst>
              <a:ext uri="{FF2B5EF4-FFF2-40B4-BE49-F238E27FC236}">
                <a16:creationId xmlns:a16="http://schemas.microsoft.com/office/drawing/2014/main" id="{A4B79F2B-C063-2FC8-053E-72B53494A76B}"/>
              </a:ext>
            </a:extLst>
          </p:cNvPr>
          <p:cNvSpPr>
            <a:spLocks noGrp="1"/>
          </p:cNvSpPr>
          <p:nvPr>
            <p:ph type="pic" idx="1"/>
          </p:nvPr>
        </p:nvSpPr>
        <p:spPr>
          <a:xfrm>
            <a:off x="-29308" y="0"/>
            <a:ext cx="12221308" cy="68580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3" name="Rubrik 1">
            <a:extLst>
              <a:ext uri="{FF2B5EF4-FFF2-40B4-BE49-F238E27FC236}">
                <a16:creationId xmlns:a16="http://schemas.microsoft.com/office/drawing/2014/main" id="{677AA833-0208-3AD6-091A-0B38BABFCDCC}"/>
              </a:ext>
            </a:extLst>
          </p:cNvPr>
          <p:cNvSpPr>
            <a:spLocks noGrp="1"/>
          </p:cNvSpPr>
          <p:nvPr>
            <p:ph type="title" hasCustomPrompt="1"/>
          </p:nvPr>
        </p:nvSpPr>
        <p:spPr>
          <a:xfrm>
            <a:off x="1044995" y="1510538"/>
            <a:ext cx="8434754" cy="1215781"/>
          </a:xfrm>
          <a:prstGeom prst="rect">
            <a:avLst/>
          </a:prstGeom>
        </p:spPr>
        <p:txBody>
          <a:bodyPr/>
          <a:lstStyle/>
          <a:p>
            <a:r>
              <a:rPr lang="sv-SE" dirty="0"/>
              <a:t>Klicka här för att ändra mall för </a:t>
            </a:r>
            <a:r>
              <a:rPr lang="sv-SE" dirty="0" err="1"/>
              <a:t>rubrikformatik</a:t>
            </a:r>
            <a:endParaRPr lang="sv-SE" dirty="0"/>
          </a:p>
        </p:txBody>
      </p:sp>
    </p:spTree>
    <p:extLst>
      <p:ext uri="{BB962C8B-B14F-4D97-AF65-F5344CB8AC3E}">
        <p14:creationId xmlns:p14="http://schemas.microsoft.com/office/powerpoint/2010/main" val="241105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2_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6734B2C-CCF2-DEB2-DEFD-B0CAC24CA782}"/>
              </a:ext>
            </a:extLst>
          </p:cNvPr>
          <p:cNvSpPr>
            <a:spLocks noGrp="1"/>
          </p:cNvSpPr>
          <p:nvPr>
            <p:ph type="ctrTitle" hasCustomPrompt="1"/>
          </p:nvPr>
        </p:nvSpPr>
        <p:spPr>
          <a:xfrm>
            <a:off x="838200" y="735501"/>
            <a:ext cx="9144000" cy="2387600"/>
          </a:xfrm>
          <a:prstGeom prst="rect">
            <a:avLst/>
          </a:prstGeom>
        </p:spPr>
        <p:txBody>
          <a:bodyPr anchor="b"/>
          <a:lstStyle>
            <a:lvl1pPr algn="ctr">
              <a:defRPr sz="6000"/>
            </a:lvl1pPr>
          </a:lstStyle>
          <a:p>
            <a:r>
              <a:rPr lang="sv-SE" dirty="0"/>
              <a:t>”Citat”</a:t>
            </a:r>
          </a:p>
        </p:txBody>
      </p:sp>
      <p:sp>
        <p:nvSpPr>
          <p:cNvPr id="3" name="Underrubrik 2">
            <a:extLst>
              <a:ext uri="{FF2B5EF4-FFF2-40B4-BE49-F238E27FC236}">
                <a16:creationId xmlns:a16="http://schemas.microsoft.com/office/drawing/2014/main" id="{0D6974ED-FDD2-18FD-A44C-66A155BA72EB}"/>
              </a:ext>
            </a:extLst>
          </p:cNvPr>
          <p:cNvSpPr>
            <a:spLocks noGrp="1"/>
          </p:cNvSpPr>
          <p:nvPr>
            <p:ph type="subTitle" idx="1" hasCustomPrompt="1"/>
          </p:nvPr>
        </p:nvSpPr>
        <p:spPr>
          <a:xfrm>
            <a:off x="838200" y="3215176"/>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Namn</a:t>
            </a:r>
          </a:p>
        </p:txBody>
      </p:sp>
    </p:spTree>
    <p:extLst>
      <p:ext uri="{BB962C8B-B14F-4D97-AF65-F5344CB8AC3E}">
        <p14:creationId xmlns:p14="http://schemas.microsoft.com/office/powerpoint/2010/main" val="7696364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Rubrikbild">
    <p:spTree>
      <p:nvGrpSpPr>
        <p:cNvPr id="1" name=""/>
        <p:cNvGrpSpPr/>
        <p:nvPr/>
      </p:nvGrpSpPr>
      <p:grpSpPr>
        <a:xfrm>
          <a:off x="0" y="0"/>
          <a:ext cx="0" cy="0"/>
          <a:chOff x="0" y="0"/>
          <a:chExt cx="0" cy="0"/>
        </a:xfrm>
      </p:grpSpPr>
      <p:sp>
        <p:nvSpPr>
          <p:cNvPr id="11" name="Platshållare för rubrik 1">
            <a:extLst>
              <a:ext uri="{FF2B5EF4-FFF2-40B4-BE49-F238E27FC236}">
                <a16:creationId xmlns:a16="http://schemas.microsoft.com/office/drawing/2014/main" id="{25AFDD2A-9957-3DA3-566B-9408EAF28944}"/>
              </a:ext>
            </a:extLst>
          </p:cNvPr>
          <p:cNvSpPr>
            <a:spLocks noGrp="1"/>
          </p:cNvSpPr>
          <p:nvPr>
            <p:ph type="title"/>
          </p:nvPr>
        </p:nvSpPr>
        <p:spPr>
          <a:xfrm>
            <a:off x="612648" y="666242"/>
            <a:ext cx="9674352" cy="1325563"/>
          </a:xfrm>
          <a:prstGeom prst="rect">
            <a:avLst/>
          </a:prstGeom>
        </p:spPr>
        <p:txBody>
          <a:bodyPr vert="horz" lIns="91440" tIns="45720" rIns="91440" bIns="45720" rtlCol="0" anchor="ctr">
            <a:normAutofit/>
          </a:bodyPr>
          <a:lstStyle/>
          <a:p>
            <a:r>
              <a:rPr lang="sv-SE"/>
              <a:t>Klicka här för att ändra mall för rubrikformat</a:t>
            </a:r>
            <a:endParaRPr lang="sv-SE" dirty="0"/>
          </a:p>
        </p:txBody>
      </p:sp>
      <p:sp>
        <p:nvSpPr>
          <p:cNvPr id="12" name="Platshållare för text 2">
            <a:extLst>
              <a:ext uri="{FF2B5EF4-FFF2-40B4-BE49-F238E27FC236}">
                <a16:creationId xmlns:a16="http://schemas.microsoft.com/office/drawing/2014/main" id="{9A132DD9-5475-E7A7-D862-958332A6ADD2}"/>
              </a:ext>
            </a:extLst>
          </p:cNvPr>
          <p:cNvSpPr>
            <a:spLocks noGrp="1"/>
          </p:cNvSpPr>
          <p:nvPr>
            <p:ph idx="1" hasCustomPrompt="1"/>
          </p:nvPr>
        </p:nvSpPr>
        <p:spPr>
          <a:xfrm>
            <a:off x="612648" y="2190750"/>
            <a:ext cx="9674352" cy="3295650"/>
          </a:xfrm>
          <a:prstGeom prst="rect">
            <a:avLst/>
          </a:prstGeom>
        </p:spPr>
        <p:txBody>
          <a:bodyPr vert="horz" lIns="91440" tIns="45720" rIns="91440" bIns="45720" rtlCol="0">
            <a:normAutofit/>
          </a:bodyPr>
          <a:lstStyle/>
          <a:p>
            <a:pPr lvl="0"/>
            <a:r>
              <a:rPr lang="sv-SE" dirty="0"/>
              <a:t> Klicka här för att ändra format på bakgrundstexten</a:t>
            </a:r>
          </a:p>
        </p:txBody>
      </p:sp>
    </p:spTree>
    <p:extLst>
      <p:ext uri="{BB962C8B-B14F-4D97-AF65-F5344CB8AC3E}">
        <p14:creationId xmlns:p14="http://schemas.microsoft.com/office/powerpoint/2010/main" val="20385877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395DDB5-BBFF-C911-B60A-52C2A4AAAA7B}"/>
              </a:ext>
            </a:extLst>
          </p:cNvPr>
          <p:cNvSpPr>
            <a:spLocks noGrp="1"/>
          </p:cNvSpPr>
          <p:nvPr>
            <p:ph type="title"/>
          </p:nvPr>
        </p:nvSpPr>
        <p:spPr>
          <a:xfrm>
            <a:off x="624757" y="612179"/>
            <a:ext cx="9707963" cy="1362925"/>
          </a:xfrm>
          <a:prstGeom prst="rect">
            <a:avLst/>
          </a:prstGeom>
        </p:spPr>
        <p:txBody>
          <a:bodyPr anchor="b"/>
          <a:lstStyle>
            <a:lvl1pPr>
              <a:defRPr sz="4400"/>
            </a:lvl1pPr>
          </a:lstStyle>
          <a:p>
            <a:r>
              <a:rPr lang="sv-SE"/>
              <a:t>Klicka här för att ändra mall för rubrikformat</a:t>
            </a:r>
            <a:endParaRPr lang="sv-SE" dirty="0"/>
          </a:p>
        </p:txBody>
      </p:sp>
      <p:sp>
        <p:nvSpPr>
          <p:cNvPr id="4" name="Platshållare för text 3">
            <a:extLst>
              <a:ext uri="{FF2B5EF4-FFF2-40B4-BE49-F238E27FC236}">
                <a16:creationId xmlns:a16="http://schemas.microsoft.com/office/drawing/2014/main" id="{395CB56D-72FF-6504-B909-4A015E49CC95}"/>
              </a:ext>
            </a:extLst>
          </p:cNvPr>
          <p:cNvSpPr>
            <a:spLocks noGrp="1"/>
          </p:cNvSpPr>
          <p:nvPr>
            <p:ph type="body" sz="half" idx="2"/>
          </p:nvPr>
        </p:nvSpPr>
        <p:spPr>
          <a:xfrm>
            <a:off x="633901" y="2221523"/>
            <a:ext cx="9707963" cy="3274021"/>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Tree>
    <p:extLst>
      <p:ext uri="{BB962C8B-B14F-4D97-AF65-F5344CB8AC3E}">
        <p14:creationId xmlns:p14="http://schemas.microsoft.com/office/powerpoint/2010/main" val="16321473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picTx" preserve="1">
  <p:cSld name="1_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395DDB5-BBFF-C911-B60A-52C2A4AAAA7B}"/>
              </a:ext>
            </a:extLst>
          </p:cNvPr>
          <p:cNvSpPr>
            <a:spLocks noGrp="1"/>
          </p:cNvSpPr>
          <p:nvPr>
            <p:ph type="title"/>
          </p:nvPr>
        </p:nvSpPr>
        <p:spPr>
          <a:xfrm>
            <a:off x="5885689" y="621323"/>
            <a:ext cx="4620768" cy="1600200"/>
          </a:xfrm>
          <a:prstGeom prst="rect">
            <a:avLst/>
          </a:prstGeom>
        </p:spPr>
        <p:txBody>
          <a:bodyPr anchor="b"/>
          <a:lstStyle>
            <a:lvl1pPr>
              <a:defRPr sz="3200"/>
            </a:lvl1pPr>
          </a:lstStyle>
          <a:p>
            <a:r>
              <a:rPr lang="sv-SE"/>
              <a:t>Klicka här för att ändra mall för rubrikformat</a:t>
            </a:r>
            <a:endParaRPr lang="sv-SE" dirty="0"/>
          </a:p>
        </p:txBody>
      </p:sp>
      <p:sp>
        <p:nvSpPr>
          <p:cNvPr id="3" name="Platshållare för bild 2">
            <a:extLst>
              <a:ext uri="{FF2B5EF4-FFF2-40B4-BE49-F238E27FC236}">
                <a16:creationId xmlns:a16="http://schemas.microsoft.com/office/drawing/2014/main" id="{00013CBB-99FF-F64B-EF3A-C64EA65CBA79}"/>
              </a:ext>
            </a:extLst>
          </p:cNvPr>
          <p:cNvSpPr>
            <a:spLocks noGrp="1"/>
          </p:cNvSpPr>
          <p:nvPr>
            <p:ph type="pic" idx="1"/>
          </p:nvPr>
        </p:nvSpPr>
        <p:spPr>
          <a:xfrm>
            <a:off x="0" y="0"/>
            <a:ext cx="5404104" cy="618134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4" name="Platshållare för text 3">
            <a:extLst>
              <a:ext uri="{FF2B5EF4-FFF2-40B4-BE49-F238E27FC236}">
                <a16:creationId xmlns:a16="http://schemas.microsoft.com/office/drawing/2014/main" id="{395CB56D-72FF-6504-B909-4A015E49CC95}"/>
              </a:ext>
            </a:extLst>
          </p:cNvPr>
          <p:cNvSpPr>
            <a:spLocks noGrp="1"/>
          </p:cNvSpPr>
          <p:nvPr>
            <p:ph type="body" sz="half" idx="2"/>
          </p:nvPr>
        </p:nvSpPr>
        <p:spPr>
          <a:xfrm>
            <a:off x="5885688" y="2221523"/>
            <a:ext cx="4620769" cy="3356317"/>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Tree>
    <p:extLst>
      <p:ext uri="{BB962C8B-B14F-4D97-AF65-F5344CB8AC3E}">
        <p14:creationId xmlns:p14="http://schemas.microsoft.com/office/powerpoint/2010/main" val="41839793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395DDB5-BBFF-C911-B60A-52C2A4AAAA7B}"/>
              </a:ext>
            </a:extLst>
          </p:cNvPr>
          <p:cNvSpPr>
            <a:spLocks noGrp="1"/>
          </p:cNvSpPr>
          <p:nvPr>
            <p:ph type="title"/>
          </p:nvPr>
        </p:nvSpPr>
        <p:spPr>
          <a:xfrm>
            <a:off x="5885689" y="621323"/>
            <a:ext cx="4620768" cy="1600200"/>
          </a:xfrm>
          <a:prstGeom prst="rect">
            <a:avLst/>
          </a:prstGeom>
        </p:spPr>
        <p:txBody>
          <a:bodyPr anchor="b"/>
          <a:lstStyle>
            <a:lvl1pPr>
              <a:defRPr sz="3200"/>
            </a:lvl1pPr>
          </a:lstStyle>
          <a:p>
            <a:r>
              <a:rPr lang="sv-SE"/>
              <a:t>Klicka här för att ändra mall för rubrikformat</a:t>
            </a:r>
            <a:endParaRPr lang="sv-SE" dirty="0"/>
          </a:p>
        </p:txBody>
      </p:sp>
      <p:sp>
        <p:nvSpPr>
          <p:cNvPr id="3" name="Platshållare för bild 2">
            <a:extLst>
              <a:ext uri="{FF2B5EF4-FFF2-40B4-BE49-F238E27FC236}">
                <a16:creationId xmlns:a16="http://schemas.microsoft.com/office/drawing/2014/main" id="{00013CBB-99FF-F64B-EF3A-C64EA65CBA79}"/>
              </a:ext>
            </a:extLst>
          </p:cNvPr>
          <p:cNvSpPr>
            <a:spLocks noGrp="1"/>
          </p:cNvSpPr>
          <p:nvPr>
            <p:ph type="pic" idx="1"/>
          </p:nvPr>
        </p:nvSpPr>
        <p:spPr>
          <a:xfrm>
            <a:off x="0" y="0"/>
            <a:ext cx="5404104" cy="618134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5" name="Platshållare för innehåll 2">
            <a:extLst>
              <a:ext uri="{FF2B5EF4-FFF2-40B4-BE49-F238E27FC236}">
                <a16:creationId xmlns:a16="http://schemas.microsoft.com/office/drawing/2014/main" id="{6253C7B7-B951-BB96-2145-87986A0EEB26}"/>
              </a:ext>
            </a:extLst>
          </p:cNvPr>
          <p:cNvSpPr>
            <a:spLocks noGrp="1"/>
          </p:cNvSpPr>
          <p:nvPr>
            <p:ph idx="10"/>
          </p:nvPr>
        </p:nvSpPr>
        <p:spPr>
          <a:xfrm>
            <a:off x="5885687" y="2221523"/>
            <a:ext cx="4620768" cy="3292309"/>
          </a:xfrm>
        </p:spPr>
        <p:txBody>
          <a:bodyPr>
            <a:normAutofit/>
          </a:bodyPr>
          <a:lstStyle>
            <a:lvl1pPr>
              <a:defRPr sz="1600"/>
            </a:lvl1pPr>
            <a:lvl2pPr>
              <a:defRPr sz="2000"/>
            </a:lvl2pPr>
            <a:lvl3pPr>
              <a:defRPr sz="2000"/>
            </a:lvl3pPr>
            <a:lvl4pPr>
              <a:defRPr sz="2000"/>
            </a:lvl4pPr>
            <a:lvl5pPr>
              <a:defRPr sz="2000"/>
            </a:lvl5pPr>
          </a:lstStyle>
          <a:p>
            <a:pPr lvl="0"/>
            <a:r>
              <a:rPr lang="sv-SE"/>
              <a:t>Klicka här för att ändra format på bakgrundstexten</a:t>
            </a:r>
          </a:p>
        </p:txBody>
      </p:sp>
    </p:spTree>
    <p:extLst>
      <p:ext uri="{BB962C8B-B14F-4D97-AF65-F5344CB8AC3E}">
        <p14:creationId xmlns:p14="http://schemas.microsoft.com/office/powerpoint/2010/main" val="2533370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Rubrikbild">
    <p:spTree>
      <p:nvGrpSpPr>
        <p:cNvPr id="1" name=""/>
        <p:cNvGrpSpPr/>
        <p:nvPr/>
      </p:nvGrpSpPr>
      <p:grpSpPr>
        <a:xfrm>
          <a:off x="0" y="0"/>
          <a:ext cx="0" cy="0"/>
          <a:chOff x="0" y="0"/>
          <a:chExt cx="0" cy="0"/>
        </a:xfrm>
      </p:grpSpPr>
      <p:sp>
        <p:nvSpPr>
          <p:cNvPr id="2" name="Platshållare för bild 2">
            <a:extLst>
              <a:ext uri="{FF2B5EF4-FFF2-40B4-BE49-F238E27FC236}">
                <a16:creationId xmlns:a16="http://schemas.microsoft.com/office/drawing/2014/main" id="{A4B79F2B-C063-2FC8-053E-72B53494A76B}"/>
              </a:ext>
            </a:extLst>
          </p:cNvPr>
          <p:cNvSpPr>
            <a:spLocks noGrp="1"/>
          </p:cNvSpPr>
          <p:nvPr>
            <p:ph type="pic" idx="1"/>
          </p:nvPr>
        </p:nvSpPr>
        <p:spPr>
          <a:xfrm>
            <a:off x="-29308" y="0"/>
            <a:ext cx="12221308" cy="68580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3" name="Rubrik 1">
            <a:extLst>
              <a:ext uri="{FF2B5EF4-FFF2-40B4-BE49-F238E27FC236}">
                <a16:creationId xmlns:a16="http://schemas.microsoft.com/office/drawing/2014/main" id="{677AA833-0208-3AD6-091A-0B38BABFCDCC}"/>
              </a:ext>
            </a:extLst>
          </p:cNvPr>
          <p:cNvSpPr>
            <a:spLocks noGrp="1"/>
          </p:cNvSpPr>
          <p:nvPr>
            <p:ph type="title" hasCustomPrompt="1"/>
          </p:nvPr>
        </p:nvSpPr>
        <p:spPr>
          <a:xfrm>
            <a:off x="1044995" y="1510538"/>
            <a:ext cx="8434754" cy="1215781"/>
          </a:xfrm>
          <a:prstGeom prst="rect">
            <a:avLst/>
          </a:prstGeom>
        </p:spPr>
        <p:txBody>
          <a:bodyPr/>
          <a:lstStyle/>
          <a:p>
            <a:r>
              <a:rPr lang="sv-SE" dirty="0"/>
              <a:t>Klicka här för att ändra mall för </a:t>
            </a:r>
            <a:r>
              <a:rPr lang="sv-SE" dirty="0" err="1"/>
              <a:t>rubrikformatik</a:t>
            </a:r>
            <a:endParaRPr lang="sv-SE" dirty="0"/>
          </a:p>
        </p:txBody>
      </p:sp>
    </p:spTree>
    <p:extLst>
      <p:ext uri="{BB962C8B-B14F-4D97-AF65-F5344CB8AC3E}">
        <p14:creationId xmlns:p14="http://schemas.microsoft.com/office/powerpoint/2010/main" val="6367081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2_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6734B2C-CCF2-DEB2-DEFD-B0CAC24CA782}"/>
              </a:ext>
            </a:extLst>
          </p:cNvPr>
          <p:cNvSpPr>
            <a:spLocks noGrp="1"/>
          </p:cNvSpPr>
          <p:nvPr>
            <p:ph type="ctrTitle" hasCustomPrompt="1"/>
          </p:nvPr>
        </p:nvSpPr>
        <p:spPr>
          <a:xfrm>
            <a:off x="838200" y="735501"/>
            <a:ext cx="9144000" cy="2387600"/>
          </a:xfrm>
          <a:prstGeom prst="rect">
            <a:avLst/>
          </a:prstGeom>
        </p:spPr>
        <p:txBody>
          <a:bodyPr anchor="b"/>
          <a:lstStyle>
            <a:lvl1pPr algn="ctr">
              <a:defRPr sz="6000"/>
            </a:lvl1pPr>
          </a:lstStyle>
          <a:p>
            <a:r>
              <a:rPr lang="sv-SE" dirty="0"/>
              <a:t>”Citat”</a:t>
            </a:r>
          </a:p>
        </p:txBody>
      </p:sp>
      <p:sp>
        <p:nvSpPr>
          <p:cNvPr id="3" name="Underrubrik 2">
            <a:extLst>
              <a:ext uri="{FF2B5EF4-FFF2-40B4-BE49-F238E27FC236}">
                <a16:creationId xmlns:a16="http://schemas.microsoft.com/office/drawing/2014/main" id="{0D6974ED-FDD2-18FD-A44C-66A155BA72EB}"/>
              </a:ext>
            </a:extLst>
          </p:cNvPr>
          <p:cNvSpPr>
            <a:spLocks noGrp="1"/>
          </p:cNvSpPr>
          <p:nvPr>
            <p:ph type="subTitle" idx="1" hasCustomPrompt="1"/>
          </p:nvPr>
        </p:nvSpPr>
        <p:spPr>
          <a:xfrm>
            <a:off x="838200" y="3215176"/>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Namn</a:t>
            </a:r>
          </a:p>
        </p:txBody>
      </p:sp>
    </p:spTree>
    <p:extLst>
      <p:ext uri="{BB962C8B-B14F-4D97-AF65-F5344CB8AC3E}">
        <p14:creationId xmlns:p14="http://schemas.microsoft.com/office/powerpoint/2010/main" val="39480397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ubrikbild">
    <p:spTree>
      <p:nvGrpSpPr>
        <p:cNvPr id="1" name=""/>
        <p:cNvGrpSpPr/>
        <p:nvPr/>
      </p:nvGrpSpPr>
      <p:grpSpPr>
        <a:xfrm>
          <a:off x="0" y="0"/>
          <a:ext cx="0" cy="0"/>
          <a:chOff x="0" y="0"/>
          <a:chExt cx="0" cy="0"/>
        </a:xfrm>
      </p:grpSpPr>
      <p:sp>
        <p:nvSpPr>
          <p:cNvPr id="11" name="Platshållare för rubrik 1">
            <a:extLst>
              <a:ext uri="{FF2B5EF4-FFF2-40B4-BE49-F238E27FC236}">
                <a16:creationId xmlns:a16="http://schemas.microsoft.com/office/drawing/2014/main" id="{25AFDD2A-9957-3DA3-566B-9408EAF28944}"/>
              </a:ext>
            </a:extLst>
          </p:cNvPr>
          <p:cNvSpPr>
            <a:spLocks noGrp="1"/>
          </p:cNvSpPr>
          <p:nvPr>
            <p:ph type="title"/>
          </p:nvPr>
        </p:nvSpPr>
        <p:spPr>
          <a:xfrm>
            <a:off x="612648" y="666242"/>
            <a:ext cx="9674352" cy="1325563"/>
          </a:xfrm>
          <a:prstGeom prst="rect">
            <a:avLst/>
          </a:prstGeom>
        </p:spPr>
        <p:txBody>
          <a:bodyPr vert="horz" lIns="91440" tIns="45720" rIns="91440" bIns="45720" rtlCol="0" anchor="ctr">
            <a:normAutofit/>
          </a:bodyPr>
          <a:lstStyle/>
          <a:p>
            <a:r>
              <a:rPr lang="sv-SE" dirty="0"/>
              <a:t>Klicka här för att ändra mall för rubrikformat</a:t>
            </a:r>
          </a:p>
        </p:txBody>
      </p:sp>
      <p:sp>
        <p:nvSpPr>
          <p:cNvPr id="12" name="Platshållare för text 2">
            <a:extLst>
              <a:ext uri="{FF2B5EF4-FFF2-40B4-BE49-F238E27FC236}">
                <a16:creationId xmlns:a16="http://schemas.microsoft.com/office/drawing/2014/main" id="{9A132DD9-5475-E7A7-D862-958332A6ADD2}"/>
              </a:ext>
            </a:extLst>
          </p:cNvPr>
          <p:cNvSpPr>
            <a:spLocks noGrp="1"/>
          </p:cNvSpPr>
          <p:nvPr>
            <p:ph idx="1" hasCustomPrompt="1"/>
          </p:nvPr>
        </p:nvSpPr>
        <p:spPr>
          <a:xfrm>
            <a:off x="612648" y="2190750"/>
            <a:ext cx="9674352" cy="3835146"/>
          </a:xfrm>
          <a:prstGeom prst="rect">
            <a:avLst/>
          </a:prstGeom>
        </p:spPr>
        <p:txBody>
          <a:bodyPr vert="horz" lIns="91440" tIns="45720" rIns="91440" bIns="45720" rtlCol="0">
            <a:normAutofit/>
          </a:bodyPr>
          <a:lstStyle/>
          <a:p>
            <a:pPr lvl="0"/>
            <a:r>
              <a:rPr lang="sv-SE" dirty="0"/>
              <a:t> Klicka här för att ändra format på bakgrundstexten</a:t>
            </a:r>
          </a:p>
        </p:txBody>
      </p:sp>
    </p:spTree>
    <p:extLst>
      <p:ext uri="{BB962C8B-B14F-4D97-AF65-F5344CB8AC3E}">
        <p14:creationId xmlns:p14="http://schemas.microsoft.com/office/powerpoint/2010/main" val="18274194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395DDB5-BBFF-C911-B60A-52C2A4AAAA7B}"/>
              </a:ext>
            </a:extLst>
          </p:cNvPr>
          <p:cNvSpPr>
            <a:spLocks noGrp="1"/>
          </p:cNvSpPr>
          <p:nvPr>
            <p:ph type="title"/>
          </p:nvPr>
        </p:nvSpPr>
        <p:spPr>
          <a:xfrm>
            <a:off x="624757" y="612179"/>
            <a:ext cx="9707963" cy="1362925"/>
          </a:xfrm>
          <a:prstGeom prst="rect">
            <a:avLst/>
          </a:prstGeom>
        </p:spPr>
        <p:txBody>
          <a:bodyPr anchor="b"/>
          <a:lstStyle>
            <a:lvl1pPr>
              <a:defRPr sz="4400"/>
            </a:lvl1pPr>
          </a:lstStyle>
          <a:p>
            <a:r>
              <a:rPr lang="sv-SE" dirty="0"/>
              <a:t>Klicka här för att ändra mall för rubrikformat</a:t>
            </a:r>
          </a:p>
        </p:txBody>
      </p:sp>
      <p:sp>
        <p:nvSpPr>
          <p:cNvPr id="4" name="Platshållare för text 3">
            <a:extLst>
              <a:ext uri="{FF2B5EF4-FFF2-40B4-BE49-F238E27FC236}">
                <a16:creationId xmlns:a16="http://schemas.microsoft.com/office/drawing/2014/main" id="{395CB56D-72FF-6504-B909-4A015E49CC95}"/>
              </a:ext>
            </a:extLst>
          </p:cNvPr>
          <p:cNvSpPr>
            <a:spLocks noGrp="1"/>
          </p:cNvSpPr>
          <p:nvPr>
            <p:ph type="body" sz="half" idx="2"/>
          </p:nvPr>
        </p:nvSpPr>
        <p:spPr>
          <a:xfrm>
            <a:off x="633901" y="2221523"/>
            <a:ext cx="9707963" cy="3795229"/>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dirty="0"/>
              <a:t>Klicka här för att ändra format på bakgrundstexten</a:t>
            </a:r>
          </a:p>
        </p:txBody>
      </p:sp>
    </p:spTree>
    <p:extLst>
      <p:ext uri="{BB962C8B-B14F-4D97-AF65-F5344CB8AC3E}">
        <p14:creationId xmlns:p14="http://schemas.microsoft.com/office/powerpoint/2010/main" val="5617299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1_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395DDB5-BBFF-C911-B60A-52C2A4AAAA7B}"/>
              </a:ext>
            </a:extLst>
          </p:cNvPr>
          <p:cNvSpPr>
            <a:spLocks noGrp="1"/>
          </p:cNvSpPr>
          <p:nvPr>
            <p:ph type="title"/>
          </p:nvPr>
        </p:nvSpPr>
        <p:spPr>
          <a:xfrm>
            <a:off x="5885689" y="621323"/>
            <a:ext cx="4620768" cy="1600200"/>
          </a:xfrm>
          <a:prstGeom prst="rect">
            <a:avLst/>
          </a:prstGeom>
        </p:spPr>
        <p:txBody>
          <a:bodyPr anchor="b"/>
          <a:lstStyle>
            <a:lvl1pPr>
              <a:defRPr sz="3200"/>
            </a:lvl1pPr>
          </a:lstStyle>
          <a:p>
            <a:r>
              <a:rPr lang="sv-SE" dirty="0"/>
              <a:t>Klicka här för att ändra mall för rubrikformat</a:t>
            </a:r>
          </a:p>
        </p:txBody>
      </p:sp>
      <p:sp>
        <p:nvSpPr>
          <p:cNvPr id="3" name="Platshållare för bild 2">
            <a:extLst>
              <a:ext uri="{FF2B5EF4-FFF2-40B4-BE49-F238E27FC236}">
                <a16:creationId xmlns:a16="http://schemas.microsoft.com/office/drawing/2014/main" id="{00013CBB-99FF-F64B-EF3A-C64EA65CBA79}"/>
              </a:ext>
            </a:extLst>
          </p:cNvPr>
          <p:cNvSpPr>
            <a:spLocks noGrp="1"/>
          </p:cNvSpPr>
          <p:nvPr>
            <p:ph type="pic" idx="1"/>
          </p:nvPr>
        </p:nvSpPr>
        <p:spPr>
          <a:xfrm>
            <a:off x="0" y="0"/>
            <a:ext cx="5462098" cy="68580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4" name="Platshållare för text 3">
            <a:extLst>
              <a:ext uri="{FF2B5EF4-FFF2-40B4-BE49-F238E27FC236}">
                <a16:creationId xmlns:a16="http://schemas.microsoft.com/office/drawing/2014/main" id="{395CB56D-72FF-6504-B909-4A015E49CC95}"/>
              </a:ext>
            </a:extLst>
          </p:cNvPr>
          <p:cNvSpPr>
            <a:spLocks noGrp="1"/>
          </p:cNvSpPr>
          <p:nvPr>
            <p:ph type="body" sz="half" idx="2"/>
          </p:nvPr>
        </p:nvSpPr>
        <p:spPr>
          <a:xfrm>
            <a:off x="5885688" y="2221523"/>
            <a:ext cx="4620769" cy="3941533"/>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dirty="0"/>
              <a:t>Klicka här för att ändra format på bakgrundstexten</a:t>
            </a:r>
          </a:p>
        </p:txBody>
      </p:sp>
    </p:spTree>
    <p:extLst>
      <p:ext uri="{BB962C8B-B14F-4D97-AF65-F5344CB8AC3E}">
        <p14:creationId xmlns:p14="http://schemas.microsoft.com/office/powerpoint/2010/main" val="5956230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395DDB5-BBFF-C911-B60A-52C2A4AAAA7B}"/>
              </a:ext>
            </a:extLst>
          </p:cNvPr>
          <p:cNvSpPr>
            <a:spLocks noGrp="1"/>
          </p:cNvSpPr>
          <p:nvPr>
            <p:ph type="title"/>
          </p:nvPr>
        </p:nvSpPr>
        <p:spPr>
          <a:xfrm>
            <a:off x="5885689" y="621323"/>
            <a:ext cx="4620768" cy="1600200"/>
          </a:xfrm>
          <a:prstGeom prst="rect">
            <a:avLst/>
          </a:prstGeom>
        </p:spPr>
        <p:txBody>
          <a:bodyPr anchor="b"/>
          <a:lstStyle>
            <a:lvl1pPr>
              <a:defRPr sz="3200"/>
            </a:lvl1pPr>
          </a:lstStyle>
          <a:p>
            <a:r>
              <a:rPr lang="sv-SE" dirty="0"/>
              <a:t>Klicka här för att ändra mall för rubrikformat</a:t>
            </a:r>
          </a:p>
        </p:txBody>
      </p:sp>
      <p:sp>
        <p:nvSpPr>
          <p:cNvPr id="3" name="Platshållare för bild 2">
            <a:extLst>
              <a:ext uri="{FF2B5EF4-FFF2-40B4-BE49-F238E27FC236}">
                <a16:creationId xmlns:a16="http://schemas.microsoft.com/office/drawing/2014/main" id="{00013CBB-99FF-F64B-EF3A-C64EA65CBA79}"/>
              </a:ext>
            </a:extLst>
          </p:cNvPr>
          <p:cNvSpPr>
            <a:spLocks noGrp="1"/>
          </p:cNvSpPr>
          <p:nvPr>
            <p:ph type="pic" idx="1"/>
          </p:nvPr>
        </p:nvSpPr>
        <p:spPr>
          <a:xfrm>
            <a:off x="0" y="0"/>
            <a:ext cx="5462098" cy="68580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5" name="Platshållare för innehåll 2">
            <a:extLst>
              <a:ext uri="{FF2B5EF4-FFF2-40B4-BE49-F238E27FC236}">
                <a16:creationId xmlns:a16="http://schemas.microsoft.com/office/drawing/2014/main" id="{6253C7B7-B951-BB96-2145-87986A0EEB26}"/>
              </a:ext>
            </a:extLst>
          </p:cNvPr>
          <p:cNvSpPr>
            <a:spLocks noGrp="1"/>
          </p:cNvSpPr>
          <p:nvPr>
            <p:ph idx="10"/>
          </p:nvPr>
        </p:nvSpPr>
        <p:spPr>
          <a:xfrm>
            <a:off x="5885687" y="2221523"/>
            <a:ext cx="4620768" cy="3941533"/>
          </a:xfrm>
        </p:spPr>
        <p:txBody>
          <a:bodyPr>
            <a:normAutofit/>
          </a:bodyPr>
          <a:lstStyle>
            <a:lvl1pPr>
              <a:defRPr sz="1600"/>
            </a:lvl1pPr>
            <a:lvl2pPr>
              <a:defRPr sz="2000"/>
            </a:lvl2pPr>
            <a:lvl3pPr>
              <a:defRPr sz="2000"/>
            </a:lvl3pPr>
            <a:lvl4pPr>
              <a:defRPr sz="2000"/>
            </a:lvl4pPr>
            <a:lvl5pPr>
              <a:defRPr sz="2000"/>
            </a:lvl5pPr>
          </a:lstStyle>
          <a:p>
            <a:pPr lvl="0"/>
            <a:r>
              <a:rPr lang="sv-SE" dirty="0"/>
              <a:t>Klicka här för att ändra format på bakgrundstexten</a:t>
            </a:r>
          </a:p>
        </p:txBody>
      </p:sp>
    </p:spTree>
    <p:extLst>
      <p:ext uri="{BB962C8B-B14F-4D97-AF65-F5344CB8AC3E}">
        <p14:creationId xmlns:p14="http://schemas.microsoft.com/office/powerpoint/2010/main" val="40551207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Rubrikbild">
    <p:spTree>
      <p:nvGrpSpPr>
        <p:cNvPr id="1" name=""/>
        <p:cNvGrpSpPr/>
        <p:nvPr/>
      </p:nvGrpSpPr>
      <p:grpSpPr>
        <a:xfrm>
          <a:off x="0" y="0"/>
          <a:ext cx="0" cy="0"/>
          <a:chOff x="0" y="0"/>
          <a:chExt cx="0" cy="0"/>
        </a:xfrm>
      </p:grpSpPr>
      <p:sp>
        <p:nvSpPr>
          <p:cNvPr id="2" name="Platshållare för bild 2">
            <a:extLst>
              <a:ext uri="{FF2B5EF4-FFF2-40B4-BE49-F238E27FC236}">
                <a16:creationId xmlns:a16="http://schemas.microsoft.com/office/drawing/2014/main" id="{A4B79F2B-C063-2FC8-053E-72B53494A76B}"/>
              </a:ext>
            </a:extLst>
          </p:cNvPr>
          <p:cNvSpPr>
            <a:spLocks noGrp="1"/>
          </p:cNvSpPr>
          <p:nvPr>
            <p:ph type="pic" idx="1"/>
          </p:nvPr>
        </p:nvSpPr>
        <p:spPr>
          <a:xfrm>
            <a:off x="-29308" y="0"/>
            <a:ext cx="12221308" cy="68580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3" name="Rubrik 1">
            <a:extLst>
              <a:ext uri="{FF2B5EF4-FFF2-40B4-BE49-F238E27FC236}">
                <a16:creationId xmlns:a16="http://schemas.microsoft.com/office/drawing/2014/main" id="{677AA833-0208-3AD6-091A-0B38BABFCDCC}"/>
              </a:ext>
            </a:extLst>
          </p:cNvPr>
          <p:cNvSpPr>
            <a:spLocks noGrp="1"/>
          </p:cNvSpPr>
          <p:nvPr>
            <p:ph type="title"/>
          </p:nvPr>
        </p:nvSpPr>
        <p:spPr>
          <a:xfrm>
            <a:off x="697523" y="577850"/>
            <a:ext cx="8434754" cy="1215781"/>
          </a:xfrm>
          <a:prstGeom prst="rect">
            <a:avLst/>
          </a:prstGeom>
        </p:spPr>
        <p:txBody>
          <a:bodyPr/>
          <a:lstStyle/>
          <a:p>
            <a:r>
              <a:rPr lang="sv-SE" dirty="0"/>
              <a:t>Klicka här för att ändra mall för rubrikformat</a:t>
            </a:r>
          </a:p>
        </p:txBody>
      </p:sp>
    </p:spTree>
    <p:extLst>
      <p:ext uri="{BB962C8B-B14F-4D97-AF65-F5344CB8AC3E}">
        <p14:creationId xmlns:p14="http://schemas.microsoft.com/office/powerpoint/2010/main" val="27666929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6734B2C-CCF2-DEB2-DEFD-B0CAC24CA782}"/>
              </a:ext>
            </a:extLst>
          </p:cNvPr>
          <p:cNvSpPr>
            <a:spLocks noGrp="1"/>
          </p:cNvSpPr>
          <p:nvPr>
            <p:ph type="ctrTitle" hasCustomPrompt="1"/>
          </p:nvPr>
        </p:nvSpPr>
        <p:spPr>
          <a:xfrm>
            <a:off x="838200" y="735501"/>
            <a:ext cx="10500360" cy="2387600"/>
          </a:xfrm>
        </p:spPr>
        <p:txBody>
          <a:bodyPr anchor="b"/>
          <a:lstStyle>
            <a:lvl1pPr algn="ctr">
              <a:defRPr sz="6000"/>
            </a:lvl1pPr>
          </a:lstStyle>
          <a:p>
            <a:r>
              <a:rPr lang="sv-SE" dirty="0"/>
              <a:t>”Citat”</a:t>
            </a:r>
          </a:p>
        </p:txBody>
      </p:sp>
      <p:sp>
        <p:nvSpPr>
          <p:cNvPr id="3" name="Underrubrik 2">
            <a:extLst>
              <a:ext uri="{FF2B5EF4-FFF2-40B4-BE49-F238E27FC236}">
                <a16:creationId xmlns:a16="http://schemas.microsoft.com/office/drawing/2014/main" id="{0D6974ED-FDD2-18FD-A44C-66A155BA72EB}"/>
              </a:ext>
            </a:extLst>
          </p:cNvPr>
          <p:cNvSpPr>
            <a:spLocks noGrp="1"/>
          </p:cNvSpPr>
          <p:nvPr>
            <p:ph type="subTitle" idx="1" hasCustomPrompt="1"/>
          </p:nvPr>
        </p:nvSpPr>
        <p:spPr>
          <a:xfrm>
            <a:off x="838200" y="3215176"/>
            <a:ext cx="1050036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Namn</a:t>
            </a:r>
          </a:p>
        </p:txBody>
      </p:sp>
    </p:spTree>
    <p:extLst>
      <p:ext uri="{BB962C8B-B14F-4D97-AF65-F5344CB8AC3E}">
        <p14:creationId xmlns:p14="http://schemas.microsoft.com/office/powerpoint/2010/main" val="16072339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395DDB5-BBFF-C911-B60A-52C2A4AAAA7B}"/>
              </a:ext>
            </a:extLst>
          </p:cNvPr>
          <p:cNvSpPr>
            <a:spLocks noGrp="1"/>
          </p:cNvSpPr>
          <p:nvPr>
            <p:ph type="title"/>
          </p:nvPr>
        </p:nvSpPr>
        <p:spPr>
          <a:xfrm>
            <a:off x="804671" y="640079"/>
            <a:ext cx="10588753" cy="1435139"/>
          </a:xfrm>
        </p:spPr>
        <p:txBody>
          <a:bodyPr anchor="b"/>
          <a:lstStyle>
            <a:lvl1pPr>
              <a:defRPr sz="4400"/>
            </a:lvl1pPr>
          </a:lstStyle>
          <a:p>
            <a:r>
              <a:rPr lang="sv-SE" dirty="0"/>
              <a:t>Klicka här för att ändra mall för rubrikformat</a:t>
            </a:r>
          </a:p>
        </p:txBody>
      </p:sp>
      <p:sp>
        <p:nvSpPr>
          <p:cNvPr id="4" name="Platshållare för text 3">
            <a:extLst>
              <a:ext uri="{FF2B5EF4-FFF2-40B4-BE49-F238E27FC236}">
                <a16:creationId xmlns:a16="http://schemas.microsoft.com/office/drawing/2014/main" id="{395CB56D-72FF-6504-B909-4A015E49CC95}"/>
              </a:ext>
            </a:extLst>
          </p:cNvPr>
          <p:cNvSpPr>
            <a:spLocks noGrp="1"/>
          </p:cNvSpPr>
          <p:nvPr>
            <p:ph type="body" sz="half" idx="2"/>
          </p:nvPr>
        </p:nvSpPr>
        <p:spPr>
          <a:xfrm>
            <a:off x="804671" y="2093507"/>
            <a:ext cx="10588753" cy="322830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dirty="0"/>
              <a:t>Klicka här för att ändra format på bakgrundstexten</a:t>
            </a:r>
          </a:p>
        </p:txBody>
      </p:sp>
    </p:spTree>
    <p:extLst>
      <p:ext uri="{BB962C8B-B14F-4D97-AF65-F5344CB8AC3E}">
        <p14:creationId xmlns:p14="http://schemas.microsoft.com/office/powerpoint/2010/main" val="27821452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0E31EEA-D1B8-0470-2B18-7CDA36E92732}"/>
              </a:ext>
            </a:extLst>
          </p:cNvPr>
          <p:cNvSpPr>
            <a:spLocks noGrp="1"/>
          </p:cNvSpPr>
          <p:nvPr>
            <p:ph type="title"/>
          </p:nvPr>
        </p:nvSpPr>
        <p:spPr>
          <a:xfrm>
            <a:off x="819912" y="757682"/>
            <a:ext cx="10363200" cy="1325563"/>
          </a:xfrm>
        </p:spPr>
        <p:txBody>
          <a:bodyPr/>
          <a:lstStyle>
            <a:lvl1pPr>
              <a:defRPr b="1" i="0" baseline="0"/>
            </a:lvl1pPr>
          </a:lstStyle>
          <a:p>
            <a:r>
              <a:rPr lang="sv-SE" dirty="0"/>
              <a:t>Klicka här för att ändra mall för rubrikformat</a:t>
            </a:r>
          </a:p>
        </p:txBody>
      </p:sp>
      <p:sp>
        <p:nvSpPr>
          <p:cNvPr id="3" name="Platshållare för innehåll 2">
            <a:extLst>
              <a:ext uri="{FF2B5EF4-FFF2-40B4-BE49-F238E27FC236}">
                <a16:creationId xmlns:a16="http://schemas.microsoft.com/office/drawing/2014/main" id="{1B706B53-59A4-1F02-E5B5-68828DE5C7C5}"/>
              </a:ext>
            </a:extLst>
          </p:cNvPr>
          <p:cNvSpPr>
            <a:spLocks noGrp="1"/>
          </p:cNvSpPr>
          <p:nvPr>
            <p:ph idx="1"/>
          </p:nvPr>
        </p:nvSpPr>
        <p:spPr>
          <a:xfrm>
            <a:off x="819912" y="2190750"/>
            <a:ext cx="10363200" cy="2781544"/>
          </a:xfr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13159964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0E31EEA-D1B8-0470-2B18-7CDA36E92732}"/>
              </a:ext>
            </a:extLst>
          </p:cNvPr>
          <p:cNvSpPr>
            <a:spLocks noGrp="1"/>
          </p:cNvSpPr>
          <p:nvPr>
            <p:ph type="title"/>
          </p:nvPr>
        </p:nvSpPr>
        <p:spPr>
          <a:xfrm>
            <a:off x="5387008" y="730250"/>
            <a:ext cx="6116143" cy="1325563"/>
          </a:xfrm>
        </p:spPr>
        <p:txBody>
          <a:bodyPr>
            <a:noAutofit/>
          </a:bodyPr>
          <a:lstStyle>
            <a:lvl1pPr>
              <a:defRPr sz="3200" b="1" i="0" baseline="0"/>
            </a:lvl1pPr>
          </a:lstStyle>
          <a:p>
            <a:r>
              <a:rPr lang="sv-SE" dirty="0"/>
              <a:t>Klicka här för att ändra mall för rubrikformat</a:t>
            </a:r>
          </a:p>
        </p:txBody>
      </p:sp>
      <p:sp>
        <p:nvSpPr>
          <p:cNvPr id="7" name="Platshållare för bild 2">
            <a:extLst>
              <a:ext uri="{FF2B5EF4-FFF2-40B4-BE49-F238E27FC236}">
                <a16:creationId xmlns:a16="http://schemas.microsoft.com/office/drawing/2014/main" id="{E7E7526A-AA0B-6235-71A9-CF71D32B44A0}"/>
              </a:ext>
            </a:extLst>
          </p:cNvPr>
          <p:cNvSpPr>
            <a:spLocks noGrp="1"/>
          </p:cNvSpPr>
          <p:nvPr>
            <p:ph type="pic" idx="10"/>
          </p:nvPr>
        </p:nvSpPr>
        <p:spPr>
          <a:xfrm>
            <a:off x="-16565" y="0"/>
            <a:ext cx="4964723"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9" name="Platshållare för text 3">
            <a:extLst>
              <a:ext uri="{FF2B5EF4-FFF2-40B4-BE49-F238E27FC236}">
                <a16:creationId xmlns:a16="http://schemas.microsoft.com/office/drawing/2014/main" id="{27B40C57-8CE3-1DA3-EFAB-981C379F0641}"/>
              </a:ext>
            </a:extLst>
          </p:cNvPr>
          <p:cNvSpPr>
            <a:spLocks noGrp="1"/>
          </p:cNvSpPr>
          <p:nvPr>
            <p:ph type="body" sz="half" idx="2"/>
          </p:nvPr>
        </p:nvSpPr>
        <p:spPr>
          <a:xfrm>
            <a:off x="5392615" y="2193296"/>
            <a:ext cx="6110536" cy="329310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dirty="0"/>
              <a:t>Klicka här för att ändra format på bakgrundstexten</a:t>
            </a:r>
          </a:p>
        </p:txBody>
      </p:sp>
    </p:spTree>
    <p:extLst>
      <p:ext uri="{BB962C8B-B14F-4D97-AF65-F5344CB8AC3E}">
        <p14:creationId xmlns:p14="http://schemas.microsoft.com/office/powerpoint/2010/main" val="18263034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0E31EEA-D1B8-0470-2B18-7CDA36E92732}"/>
              </a:ext>
            </a:extLst>
          </p:cNvPr>
          <p:cNvSpPr>
            <a:spLocks noGrp="1"/>
          </p:cNvSpPr>
          <p:nvPr>
            <p:ph type="title"/>
          </p:nvPr>
        </p:nvSpPr>
        <p:spPr>
          <a:xfrm>
            <a:off x="5387008" y="730250"/>
            <a:ext cx="6116143" cy="1325563"/>
          </a:xfrm>
        </p:spPr>
        <p:txBody>
          <a:bodyPr>
            <a:noAutofit/>
          </a:bodyPr>
          <a:lstStyle>
            <a:lvl1pPr>
              <a:defRPr sz="3200" b="1" i="0" baseline="0"/>
            </a:lvl1pPr>
          </a:lstStyle>
          <a:p>
            <a:r>
              <a:rPr lang="sv-SE" dirty="0"/>
              <a:t>Klicka här för att ändra mall för rubrikformat</a:t>
            </a:r>
          </a:p>
        </p:txBody>
      </p:sp>
      <p:sp>
        <p:nvSpPr>
          <p:cNvPr id="3" name="Platshållare för innehåll 2">
            <a:extLst>
              <a:ext uri="{FF2B5EF4-FFF2-40B4-BE49-F238E27FC236}">
                <a16:creationId xmlns:a16="http://schemas.microsoft.com/office/drawing/2014/main" id="{1B706B53-59A4-1F02-E5B5-68828DE5C7C5}"/>
              </a:ext>
            </a:extLst>
          </p:cNvPr>
          <p:cNvSpPr>
            <a:spLocks noGrp="1"/>
          </p:cNvSpPr>
          <p:nvPr>
            <p:ph idx="1"/>
          </p:nvPr>
        </p:nvSpPr>
        <p:spPr>
          <a:xfrm>
            <a:off x="5387009" y="2190750"/>
            <a:ext cx="6116143" cy="3277362"/>
          </a:xfrm>
        </p:spPr>
        <p:txBody>
          <a:bodyPr>
            <a:normAutofit/>
          </a:bodyPr>
          <a:lstStyle>
            <a:lvl1pPr>
              <a:defRPr sz="1600"/>
            </a:lvl1pPr>
            <a:lvl2pPr>
              <a:defRPr sz="2000"/>
            </a:lvl2pPr>
            <a:lvl3pPr>
              <a:defRPr sz="2000"/>
            </a:lvl3pPr>
            <a:lvl4pPr>
              <a:defRPr sz="2000"/>
            </a:lvl4pPr>
            <a:lvl5pPr>
              <a:defRPr sz="2000"/>
            </a:lvl5pPr>
          </a:lstStyle>
          <a:p>
            <a:pPr lvl="0"/>
            <a:r>
              <a:rPr lang="sv-SE" dirty="0"/>
              <a:t>Klicka här för att ändra format på bakgrundstexten</a:t>
            </a:r>
          </a:p>
        </p:txBody>
      </p:sp>
      <p:sp>
        <p:nvSpPr>
          <p:cNvPr id="7" name="Platshållare för bild 2">
            <a:extLst>
              <a:ext uri="{FF2B5EF4-FFF2-40B4-BE49-F238E27FC236}">
                <a16:creationId xmlns:a16="http://schemas.microsoft.com/office/drawing/2014/main" id="{E7E7526A-AA0B-6235-71A9-CF71D32B44A0}"/>
              </a:ext>
            </a:extLst>
          </p:cNvPr>
          <p:cNvSpPr>
            <a:spLocks noGrp="1"/>
          </p:cNvSpPr>
          <p:nvPr>
            <p:ph type="pic" idx="10"/>
          </p:nvPr>
        </p:nvSpPr>
        <p:spPr>
          <a:xfrm>
            <a:off x="-16565" y="0"/>
            <a:ext cx="4964723"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Tree>
    <p:extLst>
      <p:ext uri="{BB962C8B-B14F-4D97-AF65-F5344CB8AC3E}">
        <p14:creationId xmlns:p14="http://schemas.microsoft.com/office/powerpoint/2010/main" val="11037787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9.xml"/><Relationship Id="rId7"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 Id="rId9"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15.xml"/><Relationship Id="rId7" Type="http://schemas.openxmlformats.org/officeDocument/2006/relationships/theme" Target="../theme/theme3.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8821D86C-909E-371C-01E9-1E3135039701}"/>
              </a:ext>
            </a:extLst>
          </p:cNvPr>
          <p:cNvSpPr>
            <a:spLocks noGrp="1"/>
          </p:cNvSpPr>
          <p:nvPr>
            <p:ph type="title"/>
          </p:nvPr>
        </p:nvSpPr>
        <p:spPr>
          <a:xfrm>
            <a:off x="838200" y="730250"/>
            <a:ext cx="9384792" cy="1325563"/>
          </a:xfrm>
          <a:prstGeom prst="rect">
            <a:avLst/>
          </a:prstGeom>
        </p:spPr>
        <p:txBody>
          <a:bodyPr vert="horz" lIns="91440" tIns="45720" rIns="91440" bIns="45720" rtlCol="0" anchor="ctr">
            <a:normAutofit/>
          </a:body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699CA9F5-9536-C5C7-C416-82D5239622BB}"/>
              </a:ext>
            </a:extLst>
          </p:cNvPr>
          <p:cNvSpPr>
            <a:spLocks noGrp="1"/>
          </p:cNvSpPr>
          <p:nvPr>
            <p:ph type="body" idx="1"/>
          </p:nvPr>
        </p:nvSpPr>
        <p:spPr>
          <a:xfrm>
            <a:off x="838200" y="2190750"/>
            <a:ext cx="9384792" cy="320421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1438493976"/>
      </p:ext>
    </p:extLst>
  </p:cSld>
  <p:clrMap bg1="lt1" tx1="dk1" bg2="lt2" tx2="dk2" accent1="accent1" accent2="accent2" accent3="accent3" accent4="accent4" accent5="accent5" accent6="accent6" hlink="hlink" folHlink="folHlink"/>
  <p:sldLayoutIdLst>
    <p:sldLayoutId id="2147483661" r:id="rId1"/>
    <p:sldLayoutId id="2147483660" r:id="rId2"/>
    <p:sldLayoutId id="2147483649" r:id="rId3"/>
    <p:sldLayoutId id="2147483657" r:id="rId4"/>
    <p:sldLayoutId id="2147483658" r:id="rId5"/>
    <p:sldLayoutId id="2147483688" r:id="rId6"/>
  </p:sldLayoutIdLst>
  <p:txStyles>
    <p:titleStyle>
      <a:lvl1pPr algn="l" defTabSz="914400" rtl="0" eaLnBrk="1" latinLnBrk="0" hangingPunct="1">
        <a:lnSpc>
          <a:spcPct val="90000"/>
        </a:lnSpc>
        <a:spcBef>
          <a:spcPct val="0"/>
        </a:spcBef>
        <a:buNone/>
        <a:defRPr sz="4400" b="1" i="0" kern="120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Tx/>
        <a:buBlip>
          <a:blip r:embed="rId9"/>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Tx/>
        <a:buBlip>
          <a:blip r:embed="rId9"/>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Tx/>
        <a:buBlip>
          <a:blip r:embed="rId9"/>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Tx/>
        <a:buBlip>
          <a:blip r:embed="rId9"/>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Tx/>
        <a:buBlip>
          <a:blip r:embed="rId9"/>
        </a:buBlip>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8821D86C-909E-371C-01E9-1E3135039701}"/>
              </a:ext>
            </a:extLst>
          </p:cNvPr>
          <p:cNvSpPr>
            <a:spLocks noGrp="1"/>
          </p:cNvSpPr>
          <p:nvPr>
            <p:ph type="title"/>
          </p:nvPr>
        </p:nvSpPr>
        <p:spPr>
          <a:xfrm>
            <a:off x="838200" y="730250"/>
            <a:ext cx="9384792" cy="1325563"/>
          </a:xfrm>
          <a:prstGeom prst="rect">
            <a:avLst/>
          </a:prstGeom>
        </p:spPr>
        <p:txBody>
          <a:bodyPr vert="horz" lIns="91440" tIns="45720" rIns="91440" bIns="45720" rtlCol="0" anchor="ctr">
            <a:normAutofit/>
          </a:body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699CA9F5-9536-C5C7-C416-82D5239622BB}"/>
              </a:ext>
            </a:extLst>
          </p:cNvPr>
          <p:cNvSpPr>
            <a:spLocks noGrp="1"/>
          </p:cNvSpPr>
          <p:nvPr>
            <p:ph type="body" idx="1"/>
          </p:nvPr>
        </p:nvSpPr>
        <p:spPr>
          <a:xfrm>
            <a:off x="838200" y="2190750"/>
            <a:ext cx="9384792" cy="3816858"/>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3529767194"/>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Lst>
  <p:txStyles>
    <p:titleStyle>
      <a:lvl1pPr algn="l" defTabSz="914400" rtl="0" eaLnBrk="1" latinLnBrk="0" hangingPunct="1">
        <a:lnSpc>
          <a:spcPct val="90000"/>
        </a:lnSpc>
        <a:spcBef>
          <a:spcPct val="0"/>
        </a:spcBef>
        <a:buNone/>
        <a:defRPr sz="4400" b="1" i="0" kern="120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Tx/>
        <a:buBlip>
          <a:blip r:embed="rId9"/>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Tx/>
        <a:buBlip>
          <a:blip r:embed="rId9"/>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Tx/>
        <a:buBlip>
          <a:blip r:embed="rId9"/>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Tx/>
        <a:buBlip>
          <a:blip r:embed="rId9"/>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Tx/>
        <a:buBlip>
          <a:blip r:embed="rId9"/>
        </a:buBlip>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8821D86C-909E-371C-01E9-1E3135039701}"/>
              </a:ext>
            </a:extLst>
          </p:cNvPr>
          <p:cNvSpPr>
            <a:spLocks noGrp="1"/>
          </p:cNvSpPr>
          <p:nvPr>
            <p:ph type="title"/>
          </p:nvPr>
        </p:nvSpPr>
        <p:spPr>
          <a:xfrm>
            <a:off x="838200" y="730250"/>
            <a:ext cx="10363200" cy="1325563"/>
          </a:xfrm>
          <a:prstGeom prst="rect">
            <a:avLst/>
          </a:prstGeom>
        </p:spPr>
        <p:txBody>
          <a:bodyPr vert="horz" lIns="91440" tIns="45720" rIns="91440" bIns="45720" rtlCol="0" anchor="ctr">
            <a:normAutofit/>
          </a:body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699CA9F5-9536-C5C7-C416-82D5239622BB}"/>
              </a:ext>
            </a:extLst>
          </p:cNvPr>
          <p:cNvSpPr>
            <a:spLocks noGrp="1"/>
          </p:cNvSpPr>
          <p:nvPr>
            <p:ph type="body" idx="1"/>
          </p:nvPr>
        </p:nvSpPr>
        <p:spPr>
          <a:xfrm>
            <a:off x="838200" y="2190750"/>
            <a:ext cx="10363200" cy="2781544"/>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914627477"/>
      </p:ext>
    </p:extLst>
  </p:cSld>
  <p:clrMap bg1="lt1" tx1="dk1" bg2="lt2" tx2="dk2" accent1="accent1" accent2="accent2" accent3="accent3" accent4="accent4" accent5="accent5" accent6="accent6" hlink="hlink" folHlink="folHlink"/>
  <p:sldLayoutIdLst>
    <p:sldLayoutId id="2147483678" r:id="rId1"/>
    <p:sldLayoutId id="2147483664" r:id="rId2"/>
    <p:sldLayoutId id="2147483667" r:id="rId3"/>
    <p:sldLayoutId id="2147483666" r:id="rId4"/>
    <p:sldLayoutId id="2147483679" r:id="rId5"/>
    <p:sldLayoutId id="2147483680" r:id="rId6"/>
  </p:sldLayoutIdLst>
  <p:txStyles>
    <p:titleStyle>
      <a:lvl1pPr algn="l" defTabSz="914400" rtl="0" eaLnBrk="1" latinLnBrk="0" hangingPunct="1">
        <a:lnSpc>
          <a:spcPct val="90000"/>
        </a:lnSpc>
        <a:spcBef>
          <a:spcPct val="0"/>
        </a:spcBef>
        <a:buNone/>
        <a:defRPr sz="4400" b="1" i="0" kern="120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Tx/>
        <a:buBlip>
          <a:blip r:embed="rId9"/>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Tx/>
        <a:buBlip>
          <a:blip r:embed="rId9"/>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Tx/>
        <a:buBlip>
          <a:blip r:embed="rId9"/>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Tx/>
        <a:buBlip>
          <a:blip r:embed="rId9"/>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Tx/>
        <a:buBlip>
          <a:blip r:embed="rId9"/>
        </a:buBlip>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6.pn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5.xml"/><Relationship Id="rId5" Type="http://schemas.openxmlformats.org/officeDocument/2006/relationships/image" Target="../media/image13.jpe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16.jpeg"/></Relationships>
</file>

<file path=ppt/slides/_rels/slide1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17.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C85C02C4-68E3-C247-410C-77AA8EF5F1E3}"/>
            </a:ext>
          </a:extLst>
        </p:cNvPr>
        <p:cNvGrpSpPr/>
        <p:nvPr/>
      </p:nvGrpSpPr>
      <p:grpSpPr>
        <a:xfrm>
          <a:off x="0" y="0"/>
          <a:ext cx="0" cy="0"/>
          <a:chOff x="0" y="0"/>
          <a:chExt cx="0" cy="0"/>
        </a:xfrm>
      </p:grpSpPr>
      <p:sp>
        <p:nvSpPr>
          <p:cNvPr id="42" name="Title 1">
            <a:extLst>
              <a:ext uri="{FF2B5EF4-FFF2-40B4-BE49-F238E27FC236}">
                <a16:creationId xmlns:a16="http://schemas.microsoft.com/office/drawing/2014/main" id="{1BCEF74B-3C2F-9E9D-97B5-3D4633B33189}"/>
              </a:ext>
            </a:extLst>
          </p:cNvPr>
          <p:cNvSpPr>
            <a:spLocks noGrp="1"/>
          </p:cNvSpPr>
          <p:nvPr>
            <p:ph type="title"/>
          </p:nvPr>
        </p:nvSpPr>
        <p:spPr>
          <a:xfrm>
            <a:off x="2904386" y="2259484"/>
            <a:ext cx="10930168" cy="1325563"/>
          </a:xfrm>
        </p:spPr>
        <p:txBody>
          <a:bodyPr/>
          <a:lstStyle/>
          <a:p>
            <a:pPr algn="ctr"/>
            <a:r>
              <a:rPr lang="en-US" dirty="0">
                <a:solidFill>
                  <a:srgbClr val="4A1921"/>
                </a:solidFill>
              </a:rPr>
              <a:t>RYTTARUTVECKLING 65+</a:t>
            </a:r>
          </a:p>
        </p:txBody>
      </p:sp>
      <p:sp>
        <p:nvSpPr>
          <p:cNvPr id="2" name="Title 1">
            <a:extLst>
              <a:ext uri="{FF2B5EF4-FFF2-40B4-BE49-F238E27FC236}">
                <a16:creationId xmlns:a16="http://schemas.microsoft.com/office/drawing/2014/main" id="{8D461158-B1D2-F24A-26D5-26AD5FCDA044}"/>
              </a:ext>
            </a:extLst>
          </p:cNvPr>
          <p:cNvSpPr txBox="1">
            <a:spLocks/>
          </p:cNvSpPr>
          <p:nvPr/>
        </p:nvSpPr>
        <p:spPr>
          <a:xfrm>
            <a:off x="2904386" y="3233174"/>
            <a:ext cx="1093016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i="0" kern="1200" baseline="0">
                <a:solidFill>
                  <a:schemeClr val="tx1"/>
                </a:solidFill>
                <a:latin typeface="+mj-lt"/>
                <a:ea typeface="+mj-ea"/>
                <a:cs typeface="+mj-cs"/>
              </a:defRPr>
            </a:lvl1pPr>
          </a:lstStyle>
          <a:p>
            <a:pPr algn="ctr"/>
            <a:r>
              <a:rPr lang="en-US" sz="7200" dirty="0">
                <a:solidFill>
                  <a:srgbClr val="4A1921"/>
                </a:solidFill>
              </a:rPr>
              <a:t>HÄSTKUNSKAP</a:t>
            </a:r>
            <a:endParaRPr lang="en-US" sz="8800" dirty="0">
              <a:solidFill>
                <a:srgbClr val="4A1921"/>
              </a:solidFill>
            </a:endParaRPr>
          </a:p>
        </p:txBody>
      </p:sp>
      <p:pic>
        <p:nvPicPr>
          <p:cNvPr id="5" name="Bildobjekt 4">
            <a:extLst>
              <a:ext uri="{FF2B5EF4-FFF2-40B4-BE49-F238E27FC236}">
                <a16:creationId xmlns:a16="http://schemas.microsoft.com/office/drawing/2014/main" id="{0D3242F1-E27A-8CB2-51B9-2A3D47FA0A07}"/>
              </a:ext>
            </a:extLst>
          </p:cNvPr>
          <p:cNvPicPr>
            <a:picLocks noChangeAspect="1"/>
          </p:cNvPicPr>
          <p:nvPr/>
        </p:nvPicPr>
        <p:blipFill>
          <a:blip r:embed="rId4"/>
          <a:srcRect/>
          <a:stretch/>
        </p:blipFill>
        <p:spPr>
          <a:xfrm>
            <a:off x="-236854" y="0"/>
            <a:ext cx="5741573" cy="6857990"/>
          </a:xfrm>
          <a:custGeom>
            <a:avLst/>
            <a:gdLst>
              <a:gd name="connsiteX0" fmla="*/ 0 w 6480000"/>
              <a:gd name="connsiteY0" fmla="*/ 0 h 6858000"/>
              <a:gd name="connsiteX1" fmla="*/ 6480000 w 6480000"/>
              <a:gd name="connsiteY1" fmla="*/ 0 h 6858000"/>
              <a:gd name="connsiteX2" fmla="*/ 6480000 w 6480000"/>
              <a:gd name="connsiteY2" fmla="*/ 6858000 h 6858000"/>
              <a:gd name="connsiteX3" fmla="*/ 0 w 6480000"/>
              <a:gd name="connsiteY3" fmla="*/ 6858000 h 6858000"/>
              <a:gd name="connsiteX4" fmla="*/ 0 w 6480000"/>
              <a:gd name="connsiteY4" fmla="*/ 0 h 6858000"/>
              <a:gd name="connsiteX0" fmla="*/ 0 w 6480000"/>
              <a:gd name="connsiteY0" fmla="*/ 0 h 6858000"/>
              <a:gd name="connsiteX1" fmla="*/ 6480000 w 6480000"/>
              <a:gd name="connsiteY1" fmla="*/ 0 h 6858000"/>
              <a:gd name="connsiteX2" fmla="*/ 3640547 w 6480000"/>
              <a:gd name="connsiteY2" fmla="*/ 6858000 h 6858000"/>
              <a:gd name="connsiteX3" fmla="*/ 0 w 6480000"/>
              <a:gd name="connsiteY3" fmla="*/ 6858000 h 6858000"/>
              <a:gd name="connsiteX4" fmla="*/ 0 w 648000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0000" h="6858000">
                <a:moveTo>
                  <a:pt x="0" y="0"/>
                </a:moveTo>
                <a:lnTo>
                  <a:pt x="6480000" y="0"/>
                </a:lnTo>
                <a:lnTo>
                  <a:pt x="3640547" y="6858000"/>
                </a:lnTo>
                <a:lnTo>
                  <a:pt x="0" y="6858000"/>
                </a:lnTo>
                <a:lnTo>
                  <a:pt x="0" y="0"/>
                </a:lnTo>
                <a:close/>
              </a:path>
            </a:pathLst>
          </a:custGeom>
          <a:noFill/>
        </p:spPr>
      </p:pic>
    </p:spTree>
    <p:extLst>
      <p:ext uri="{BB962C8B-B14F-4D97-AF65-F5344CB8AC3E}">
        <p14:creationId xmlns:p14="http://schemas.microsoft.com/office/powerpoint/2010/main" val="25753529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Title 1">
            <a:extLst>
              <a:ext uri="{FF2B5EF4-FFF2-40B4-BE49-F238E27FC236}">
                <a16:creationId xmlns:a16="http://schemas.microsoft.com/office/drawing/2014/main" id="{001841C2-5CE0-0896-B43F-645B1DF62EDC}"/>
              </a:ext>
            </a:extLst>
          </p:cNvPr>
          <p:cNvSpPr>
            <a:spLocks noGrp="1"/>
          </p:cNvSpPr>
          <p:nvPr>
            <p:ph type="title"/>
          </p:nvPr>
        </p:nvSpPr>
        <p:spPr>
          <a:xfrm>
            <a:off x="1354053" y="964041"/>
            <a:ext cx="9674352" cy="1325563"/>
          </a:xfrm>
        </p:spPr>
        <p:txBody>
          <a:bodyPr/>
          <a:lstStyle/>
          <a:p>
            <a:r>
              <a:rPr lang="en-US" dirty="0">
                <a:solidFill>
                  <a:srgbClr val="4A1921"/>
                </a:solidFill>
              </a:rPr>
              <a:t>RIDSPORT HELA LIVET</a:t>
            </a:r>
          </a:p>
        </p:txBody>
      </p:sp>
      <p:sp>
        <p:nvSpPr>
          <p:cNvPr id="44" name="Content Placeholder 2">
            <a:extLst>
              <a:ext uri="{FF2B5EF4-FFF2-40B4-BE49-F238E27FC236}">
                <a16:creationId xmlns:a16="http://schemas.microsoft.com/office/drawing/2014/main" id="{E14B1E69-4914-AC0F-65B1-6BEC200B5A33}"/>
              </a:ext>
            </a:extLst>
          </p:cNvPr>
          <p:cNvSpPr>
            <a:spLocks noGrp="1"/>
          </p:cNvSpPr>
          <p:nvPr>
            <p:ph idx="1"/>
          </p:nvPr>
        </p:nvSpPr>
        <p:spPr>
          <a:xfrm>
            <a:off x="1354053" y="2289604"/>
            <a:ext cx="9674352" cy="3295650"/>
          </a:xfrm>
        </p:spPr>
        <p:txBody>
          <a:bodyPr/>
          <a:lstStyle/>
          <a:p>
            <a:pPr>
              <a:lnSpc>
                <a:spcPct val="140000"/>
              </a:lnSpc>
            </a:pPr>
            <a:r>
              <a:rPr lang="sv-SE" dirty="0">
                <a:effectLst/>
                <a:latin typeface="Century Gothic" panose="020B0502020202020204" pitchFamily="34" charset="0"/>
              </a:rPr>
              <a:t> Som ryttare fortsätter man att utvecklas hela livet, även om målen kan</a:t>
            </a:r>
            <a:r>
              <a:rPr lang="sv-SE" dirty="0">
                <a:latin typeface="Century Gothic" panose="020B0502020202020204" pitchFamily="34" charset="0"/>
              </a:rPr>
              <a:t> </a:t>
            </a:r>
            <a:r>
              <a:rPr lang="sv-SE" dirty="0">
                <a:effectLst/>
                <a:latin typeface="Century Gothic" panose="020B0502020202020204" pitchFamily="34" charset="0"/>
              </a:rPr>
              <a:t>skifta med tiden. Många människor vill kombinera fysisk aktivitet och ökad</a:t>
            </a:r>
            <a:r>
              <a:rPr lang="sv-SE" dirty="0">
                <a:latin typeface="Century Gothic" panose="020B0502020202020204" pitchFamily="34" charset="0"/>
              </a:rPr>
              <a:t> </a:t>
            </a:r>
            <a:r>
              <a:rPr lang="sv-SE" dirty="0">
                <a:effectLst/>
                <a:latin typeface="Century Gothic" panose="020B0502020202020204" pitchFamily="34" charset="0"/>
              </a:rPr>
              <a:t>kunskap med trevliga upplevelser och god gemenskap. </a:t>
            </a:r>
            <a:r>
              <a:rPr lang="sv-SE" b="1" dirty="0">
                <a:solidFill>
                  <a:srgbClr val="4A1921"/>
                </a:solidFill>
                <a:latin typeface="Century Gothic" panose="020B0502020202020204" pitchFamily="34" charset="0"/>
              </a:rPr>
              <a:t>VÄLKOMMEN TILL DAGENS TRÄFF!</a:t>
            </a:r>
            <a:endParaRPr lang="sv-SE" b="1" dirty="0">
              <a:solidFill>
                <a:srgbClr val="4A1921"/>
              </a:solidFill>
              <a:effectLst/>
              <a:latin typeface="Century Gothic" panose="020B0502020202020204" pitchFamily="34" charset="0"/>
            </a:endParaRPr>
          </a:p>
          <a:p>
            <a:endParaRPr lang="sv-SE" sz="2000" i="1" dirty="0">
              <a:latin typeface="Helvetica" pitchFamily="2" charset="0"/>
            </a:endParaRPr>
          </a:p>
        </p:txBody>
      </p:sp>
    </p:spTree>
    <p:extLst>
      <p:ext uri="{BB962C8B-B14F-4D97-AF65-F5344CB8AC3E}">
        <p14:creationId xmlns:p14="http://schemas.microsoft.com/office/powerpoint/2010/main" val="9352214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9A71BA3F-9D13-E1A8-67F2-D82EFECF1ED0}"/>
            </a:ext>
          </a:extLst>
        </p:cNvPr>
        <p:cNvGrpSpPr/>
        <p:nvPr/>
      </p:nvGrpSpPr>
      <p:grpSpPr>
        <a:xfrm>
          <a:off x="0" y="0"/>
          <a:ext cx="0" cy="0"/>
          <a:chOff x="0" y="0"/>
          <a:chExt cx="0" cy="0"/>
        </a:xfrm>
      </p:grpSpPr>
      <p:sp>
        <p:nvSpPr>
          <p:cNvPr id="17" name="Title 1">
            <a:extLst>
              <a:ext uri="{FF2B5EF4-FFF2-40B4-BE49-F238E27FC236}">
                <a16:creationId xmlns:a16="http://schemas.microsoft.com/office/drawing/2014/main" id="{4AB97446-60C2-90AE-F808-E14DECE8AA79}"/>
              </a:ext>
            </a:extLst>
          </p:cNvPr>
          <p:cNvSpPr>
            <a:spLocks noGrp="1"/>
          </p:cNvSpPr>
          <p:nvPr>
            <p:ph type="title"/>
          </p:nvPr>
        </p:nvSpPr>
        <p:spPr>
          <a:xfrm>
            <a:off x="6466456" y="1029096"/>
            <a:ext cx="4620768" cy="1600200"/>
          </a:xfrm>
        </p:spPr>
        <p:txBody>
          <a:bodyPr/>
          <a:lstStyle/>
          <a:p>
            <a:r>
              <a:rPr lang="en-US" dirty="0">
                <a:solidFill>
                  <a:srgbClr val="4A1921"/>
                </a:solidFill>
              </a:rPr>
              <a:t>TRIVSELREGLER &amp; FÖRVÄNTNINGAR</a:t>
            </a:r>
          </a:p>
        </p:txBody>
      </p:sp>
      <p:pic>
        <p:nvPicPr>
          <p:cNvPr id="3" name="Platshållare för bild 2" descr="En bild som visar person, märr, hingst, grimma&#10;&#10;AI-genererat innehåll kan vara felaktigt.">
            <a:extLst>
              <a:ext uri="{FF2B5EF4-FFF2-40B4-BE49-F238E27FC236}">
                <a16:creationId xmlns:a16="http://schemas.microsoft.com/office/drawing/2014/main" id="{3B64799C-6AE9-8C66-565A-020E15BBD260}"/>
              </a:ext>
            </a:extLst>
          </p:cNvPr>
          <p:cNvPicPr>
            <a:picLocks noGrp="1" noChangeAspect="1"/>
          </p:cNvPicPr>
          <p:nvPr>
            <p:ph type="pic" idx="1"/>
          </p:nvPr>
        </p:nvPicPr>
        <p:blipFill>
          <a:blip r:embed="rId4" cstate="screen">
            <a:extLst>
              <a:ext uri="{28A0092B-C50C-407E-A947-70E740481C1C}">
                <a14:useLocalDpi xmlns:a14="http://schemas.microsoft.com/office/drawing/2010/main"/>
              </a:ext>
            </a:extLst>
          </a:blip>
          <a:srcRect/>
          <a:stretch>
            <a:fillRect/>
          </a:stretch>
        </p:blipFill>
        <p:spPr>
          <a:xfrm>
            <a:off x="0" y="0"/>
            <a:ext cx="5403850" cy="6858000"/>
          </a:xfrm>
        </p:spPr>
      </p:pic>
      <p:sp>
        <p:nvSpPr>
          <p:cNvPr id="6" name="Content Placeholder 3">
            <a:extLst>
              <a:ext uri="{FF2B5EF4-FFF2-40B4-BE49-F238E27FC236}">
                <a16:creationId xmlns:a16="http://schemas.microsoft.com/office/drawing/2014/main" id="{A6AACA11-2F6A-224B-BAD6-B0478CCC3A66}"/>
              </a:ext>
            </a:extLst>
          </p:cNvPr>
          <p:cNvSpPr>
            <a:spLocks noGrp="1"/>
          </p:cNvSpPr>
          <p:nvPr>
            <p:ph type="body" sz="half" idx="2"/>
          </p:nvPr>
        </p:nvSpPr>
        <p:spPr>
          <a:xfrm>
            <a:off x="6466455" y="2703042"/>
            <a:ext cx="4620769" cy="3356317"/>
          </a:xfrm>
        </p:spPr>
        <p:txBody>
          <a:bodyPr>
            <a:normAutofit/>
          </a:bodyPr>
          <a:lstStyle/>
          <a:p>
            <a:pPr marL="342900" indent="-342900">
              <a:lnSpc>
                <a:spcPct val="140000"/>
              </a:lnSpc>
              <a:buBlip>
                <a:blip r:embed="rId5"/>
              </a:buBlip>
            </a:pPr>
            <a:r>
              <a:rPr lang="en-US" sz="2400" dirty="0" err="1"/>
              <a:t>Vilka</a:t>
            </a:r>
            <a:r>
              <a:rPr lang="en-US" sz="2400" dirty="0"/>
              <a:t> </a:t>
            </a:r>
            <a:r>
              <a:rPr lang="en-US" sz="2400" dirty="0" err="1"/>
              <a:t>trivselregler</a:t>
            </a:r>
            <a:r>
              <a:rPr lang="en-US" sz="2400" dirty="0"/>
              <a:t> ska </a:t>
            </a:r>
            <a:r>
              <a:rPr lang="en-US" sz="2400" dirty="0" err="1"/>
              <a:t>gälla</a:t>
            </a:r>
            <a:r>
              <a:rPr lang="en-US" sz="2400" dirty="0"/>
              <a:t> för </a:t>
            </a:r>
            <a:r>
              <a:rPr lang="en-US" sz="2400" dirty="0" err="1"/>
              <a:t>träffarna</a:t>
            </a:r>
            <a:r>
              <a:rPr lang="en-US" sz="2400" dirty="0"/>
              <a:t>? </a:t>
            </a:r>
          </a:p>
          <a:p>
            <a:pPr marL="342900" indent="-342900">
              <a:lnSpc>
                <a:spcPct val="140000"/>
              </a:lnSpc>
              <a:buBlip>
                <a:blip r:embed="rId5"/>
              </a:buBlip>
            </a:pPr>
            <a:r>
              <a:rPr lang="en-US" sz="2400" dirty="0"/>
              <a:t>Vad </a:t>
            </a:r>
            <a:r>
              <a:rPr lang="en-US" sz="2400" dirty="0" err="1"/>
              <a:t>har</a:t>
            </a:r>
            <a:r>
              <a:rPr lang="en-US" sz="2400" dirty="0"/>
              <a:t> du för </a:t>
            </a:r>
            <a:r>
              <a:rPr lang="en-US" sz="2400" dirty="0" err="1"/>
              <a:t>förväntningar</a:t>
            </a:r>
            <a:r>
              <a:rPr lang="en-US" sz="2400" dirty="0"/>
              <a:t> </a:t>
            </a:r>
            <a:r>
              <a:rPr lang="en-US" sz="2400" dirty="0" err="1"/>
              <a:t>på</a:t>
            </a:r>
            <a:r>
              <a:rPr lang="en-US" sz="2400" dirty="0"/>
              <a:t> </a:t>
            </a:r>
            <a:r>
              <a:rPr lang="en-US" sz="2400" dirty="0" err="1"/>
              <a:t>dagen</a:t>
            </a:r>
            <a:r>
              <a:rPr lang="en-US" sz="2400" dirty="0"/>
              <a:t>?</a:t>
            </a:r>
          </a:p>
        </p:txBody>
      </p:sp>
    </p:spTree>
    <p:extLst>
      <p:ext uri="{BB962C8B-B14F-4D97-AF65-F5344CB8AC3E}">
        <p14:creationId xmlns:p14="http://schemas.microsoft.com/office/powerpoint/2010/main" val="25661026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D597D-96E0-152B-C0B2-D572D2358EAC}"/>
            </a:ext>
          </a:extLst>
        </p:cNvPr>
        <p:cNvGrpSpPr/>
        <p:nvPr/>
      </p:nvGrpSpPr>
      <p:grpSpPr>
        <a:xfrm>
          <a:off x="0" y="0"/>
          <a:ext cx="0" cy="0"/>
          <a:chOff x="0" y="0"/>
          <a:chExt cx="0" cy="0"/>
        </a:xfrm>
      </p:grpSpPr>
      <p:pic>
        <p:nvPicPr>
          <p:cNvPr id="9" name="Bildobjekt 8" descr="En bild som visar däggdjur, utomhus, gräs, häst&#10;&#10;AI-genererat innehåll kan vara felaktigt.">
            <a:extLst>
              <a:ext uri="{FF2B5EF4-FFF2-40B4-BE49-F238E27FC236}">
                <a16:creationId xmlns:a16="http://schemas.microsoft.com/office/drawing/2014/main" id="{C03BC840-506D-A467-55AD-45D009170BE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75989"/>
            <a:ext cx="12192000" cy="8108394"/>
          </a:xfrm>
          <a:prstGeom prst="rect">
            <a:avLst/>
          </a:prstGeom>
        </p:spPr>
      </p:pic>
      <p:sp>
        <p:nvSpPr>
          <p:cNvPr id="8" name="Rektangel 7">
            <a:extLst>
              <a:ext uri="{FF2B5EF4-FFF2-40B4-BE49-F238E27FC236}">
                <a16:creationId xmlns:a16="http://schemas.microsoft.com/office/drawing/2014/main" id="{20E24A33-32F5-947D-4568-F7CB13887955}"/>
              </a:ext>
            </a:extLst>
          </p:cNvPr>
          <p:cNvSpPr/>
          <p:nvPr/>
        </p:nvSpPr>
        <p:spPr>
          <a:xfrm>
            <a:off x="1364754" y="1036786"/>
            <a:ext cx="9840432" cy="5277475"/>
          </a:xfrm>
          <a:prstGeom prst="rect">
            <a:avLst/>
          </a:prstGeom>
          <a:solidFill>
            <a:schemeClr val="bg1">
              <a:alpha val="8017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Title 1">
            <a:extLst>
              <a:ext uri="{FF2B5EF4-FFF2-40B4-BE49-F238E27FC236}">
                <a16:creationId xmlns:a16="http://schemas.microsoft.com/office/drawing/2014/main" id="{C5AB2674-E4B9-C38B-8355-9801D72A493C}"/>
              </a:ext>
            </a:extLst>
          </p:cNvPr>
          <p:cNvSpPr>
            <a:spLocks noGrp="1"/>
          </p:cNvSpPr>
          <p:nvPr>
            <p:ph type="title"/>
          </p:nvPr>
        </p:nvSpPr>
        <p:spPr>
          <a:xfrm>
            <a:off x="1743486" y="744155"/>
            <a:ext cx="9674352" cy="1325563"/>
          </a:xfrm>
        </p:spPr>
        <p:txBody>
          <a:bodyPr>
            <a:normAutofit/>
          </a:bodyPr>
          <a:lstStyle/>
          <a:p>
            <a:r>
              <a:rPr lang="en-US" sz="4400" dirty="0">
                <a:solidFill>
                  <a:srgbClr val="4A1921"/>
                </a:solidFill>
              </a:rPr>
              <a:t>HÄSTVÄLFÄRD</a:t>
            </a:r>
          </a:p>
        </p:txBody>
      </p:sp>
      <p:sp>
        <p:nvSpPr>
          <p:cNvPr id="7" name="Content Placeholder 2">
            <a:extLst>
              <a:ext uri="{FF2B5EF4-FFF2-40B4-BE49-F238E27FC236}">
                <a16:creationId xmlns:a16="http://schemas.microsoft.com/office/drawing/2014/main" id="{21304AFF-0BF5-089C-56A3-D4FAB604C8A2}"/>
              </a:ext>
            </a:extLst>
          </p:cNvPr>
          <p:cNvSpPr txBox="1">
            <a:spLocks/>
          </p:cNvSpPr>
          <p:nvPr/>
        </p:nvSpPr>
        <p:spPr>
          <a:xfrm>
            <a:off x="1743486" y="2069718"/>
            <a:ext cx="9028898" cy="3818164"/>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Tx/>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Tx/>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pPr algn="l">
              <a:lnSpc>
                <a:spcPct val="100000"/>
              </a:lnSpc>
              <a:buNone/>
            </a:pPr>
            <a:r>
              <a:rPr lang="sv-SE" sz="2400" b="0" i="0" dirty="0">
                <a:solidFill>
                  <a:srgbClr val="000000"/>
                </a:solidFill>
                <a:effectLst/>
              </a:rPr>
              <a:t>Hästens välmående ska alltid </a:t>
            </a:r>
            <a:r>
              <a:rPr lang="sv-SE" sz="2400" b="1" i="0" dirty="0">
                <a:solidFill>
                  <a:srgbClr val="000000"/>
                </a:solidFill>
                <a:effectLst/>
              </a:rPr>
              <a:t>sättas främst</a:t>
            </a:r>
            <a:r>
              <a:rPr lang="sv-SE" sz="2400" b="0" i="0" dirty="0">
                <a:solidFill>
                  <a:srgbClr val="000000"/>
                </a:solidFill>
                <a:effectLst/>
              </a:rPr>
              <a:t> i allt vi gör inom vår sport. När vi pratar om hästens välmående brukar vi kalla det hästvälfärd. </a:t>
            </a:r>
          </a:p>
          <a:p>
            <a:pPr algn="l">
              <a:lnSpc>
                <a:spcPct val="100000"/>
              </a:lnSpc>
              <a:buNone/>
            </a:pPr>
            <a:r>
              <a:rPr lang="sv-SE" sz="2400" b="0" i="0" dirty="0">
                <a:solidFill>
                  <a:srgbClr val="000000"/>
                </a:solidFill>
                <a:effectLst/>
              </a:rPr>
              <a:t>Det är viktigt att kunskapen om </a:t>
            </a:r>
            <a:r>
              <a:rPr lang="sv-SE" sz="2400" b="1" i="0" dirty="0">
                <a:solidFill>
                  <a:srgbClr val="000000"/>
                </a:solidFill>
                <a:effectLst/>
              </a:rPr>
              <a:t>god, säker och hållbar hästhållning</a:t>
            </a:r>
            <a:r>
              <a:rPr lang="sv-SE" sz="2400" b="0" i="0" dirty="0">
                <a:solidFill>
                  <a:srgbClr val="000000"/>
                </a:solidFill>
                <a:effectLst/>
              </a:rPr>
              <a:t> genomsyrar ridsporten. Vårt gemensamma ansvar är att behandla våra hästar med respekt och alltid vara lyhörda för deras absolut bästa. </a:t>
            </a:r>
          </a:p>
          <a:p>
            <a:pPr algn="l">
              <a:lnSpc>
                <a:spcPct val="100000"/>
              </a:lnSpc>
              <a:buNone/>
            </a:pPr>
            <a:r>
              <a:rPr lang="sv-SE" sz="2400" b="1" i="0" dirty="0">
                <a:solidFill>
                  <a:srgbClr val="000000"/>
                </a:solidFill>
                <a:effectLst/>
              </a:rPr>
              <a:t>Vi får aldrig sluta ifrågasätta vad vi gör med våra hästar, hur vi gör det och varför.</a:t>
            </a:r>
          </a:p>
        </p:txBody>
      </p:sp>
    </p:spTree>
    <p:extLst>
      <p:ext uri="{BB962C8B-B14F-4D97-AF65-F5344CB8AC3E}">
        <p14:creationId xmlns:p14="http://schemas.microsoft.com/office/powerpoint/2010/main" val="17359034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3350C844-B994-DE80-19A0-10951361281B}"/>
            </a:ext>
          </a:extLst>
        </p:cNvPr>
        <p:cNvGrpSpPr/>
        <p:nvPr/>
      </p:nvGrpSpPr>
      <p:grpSpPr>
        <a:xfrm>
          <a:off x="0" y="0"/>
          <a:ext cx="0" cy="0"/>
          <a:chOff x="0" y="0"/>
          <a:chExt cx="0" cy="0"/>
        </a:xfrm>
      </p:grpSpPr>
      <p:sp>
        <p:nvSpPr>
          <p:cNvPr id="2" name="Content Placeholder 2">
            <a:extLst>
              <a:ext uri="{FF2B5EF4-FFF2-40B4-BE49-F238E27FC236}">
                <a16:creationId xmlns:a16="http://schemas.microsoft.com/office/drawing/2014/main" id="{14C9DE1A-ED68-0AD7-2842-93EA6CB433F5}"/>
              </a:ext>
            </a:extLst>
          </p:cNvPr>
          <p:cNvSpPr txBox="1">
            <a:spLocks/>
          </p:cNvSpPr>
          <p:nvPr/>
        </p:nvSpPr>
        <p:spPr>
          <a:xfrm>
            <a:off x="612648" y="2440131"/>
            <a:ext cx="9674352" cy="3295650"/>
          </a:xfrm>
          <a:prstGeom prst="rect">
            <a:avLst/>
          </a:prstGeom>
        </p:spPr>
        <p:txBody>
          <a:bodyPr/>
          <a:lstStyle>
            <a:lvl1pPr marL="228600" indent="-228600" algn="l" defTabSz="914400" rtl="0" eaLnBrk="1" latinLnBrk="0" hangingPunct="1">
              <a:lnSpc>
                <a:spcPct val="90000"/>
              </a:lnSpc>
              <a:spcBef>
                <a:spcPts val="1000"/>
              </a:spcBef>
              <a:buFontTx/>
              <a:buBlip>
                <a:blip r:embed="rId4"/>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Tx/>
              <a:buBlip>
                <a:blip r:embed="rId4"/>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Tx/>
              <a:buBlip>
                <a:blip r:embed="rId4"/>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Tx/>
              <a:buBlip>
                <a:blip r:embed="rId4"/>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Tx/>
              <a:buBlip>
                <a:blip r:embed="rId4"/>
              </a:buBlip>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sv-SE" dirty="0"/>
          </a:p>
        </p:txBody>
      </p:sp>
      <p:sp>
        <p:nvSpPr>
          <p:cNvPr id="6" name="Title 1">
            <a:extLst>
              <a:ext uri="{FF2B5EF4-FFF2-40B4-BE49-F238E27FC236}">
                <a16:creationId xmlns:a16="http://schemas.microsoft.com/office/drawing/2014/main" id="{7A2E9092-648D-78EE-3BC7-0519C6DC2BD1}"/>
              </a:ext>
            </a:extLst>
          </p:cNvPr>
          <p:cNvSpPr txBox="1">
            <a:spLocks/>
          </p:cNvSpPr>
          <p:nvPr/>
        </p:nvSpPr>
        <p:spPr>
          <a:xfrm>
            <a:off x="1871389" y="1122219"/>
            <a:ext cx="9707963" cy="136292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b="1" i="0" kern="1200" baseline="0">
                <a:solidFill>
                  <a:schemeClr val="tx1"/>
                </a:solidFill>
                <a:latin typeface="+mj-lt"/>
                <a:ea typeface="+mj-ea"/>
                <a:cs typeface="+mj-cs"/>
              </a:defRPr>
            </a:lvl1pPr>
          </a:lstStyle>
          <a:p>
            <a:r>
              <a:rPr lang="en-US" dirty="0">
                <a:solidFill>
                  <a:srgbClr val="4A1921"/>
                </a:solidFill>
              </a:rPr>
              <a:t>HÄSTVÄLFÄRD – DÅ &amp; NU  </a:t>
            </a:r>
          </a:p>
        </p:txBody>
      </p:sp>
      <p:sp>
        <p:nvSpPr>
          <p:cNvPr id="7" name="Content Placeholder 2">
            <a:extLst>
              <a:ext uri="{FF2B5EF4-FFF2-40B4-BE49-F238E27FC236}">
                <a16:creationId xmlns:a16="http://schemas.microsoft.com/office/drawing/2014/main" id="{8BD386CF-89E7-936D-6B2C-6C0098A95327}"/>
              </a:ext>
            </a:extLst>
          </p:cNvPr>
          <p:cNvSpPr txBox="1">
            <a:spLocks/>
          </p:cNvSpPr>
          <p:nvPr/>
        </p:nvSpPr>
        <p:spPr>
          <a:xfrm>
            <a:off x="1859280" y="2700790"/>
            <a:ext cx="8815557" cy="3295650"/>
          </a:xfrm>
          <a:prstGeom prst="rect">
            <a:avLst/>
          </a:prstGeom>
        </p:spPr>
        <p:txBody>
          <a:bodyPr/>
          <a:lstStyle>
            <a:lvl1pPr marL="228600" indent="-228600" algn="l" defTabSz="914400" rtl="0" eaLnBrk="1" latinLnBrk="0" hangingPunct="1">
              <a:lnSpc>
                <a:spcPct val="90000"/>
              </a:lnSpc>
              <a:spcBef>
                <a:spcPts val="1000"/>
              </a:spcBef>
              <a:buFontTx/>
              <a:buBlip>
                <a:blip r:embed="rId4"/>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Tx/>
              <a:buBlip>
                <a:blip r:embed="rId4"/>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Tx/>
              <a:buBlip>
                <a:blip r:embed="rId4"/>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Tx/>
              <a:buBlip>
                <a:blip r:embed="rId4"/>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Tx/>
              <a:buBlip>
                <a:blip r:embed="rId4"/>
              </a:buBlip>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40000"/>
              </a:lnSpc>
            </a:pPr>
            <a:r>
              <a:rPr lang="sv-SE" dirty="0">
                <a:latin typeface="Century Gothic" panose="020B0502020202020204" pitchFamily="34" charset="0"/>
              </a:rPr>
              <a:t> Vad upplever du är de största skillnaderna när det gäller synen på hästar och hästvälfärd, från det att du började rida mot nu?</a:t>
            </a:r>
            <a:endParaRPr lang="sv-SE" dirty="0"/>
          </a:p>
        </p:txBody>
      </p:sp>
    </p:spTree>
    <p:extLst>
      <p:ext uri="{BB962C8B-B14F-4D97-AF65-F5344CB8AC3E}">
        <p14:creationId xmlns:p14="http://schemas.microsoft.com/office/powerpoint/2010/main" val="23053990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2B4183-0E4B-45CF-A4F7-D454E15384F5}"/>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5DB5C2F8-CF91-6B1D-8FE3-741822B8B02E}"/>
              </a:ext>
            </a:extLst>
          </p:cNvPr>
          <p:cNvSpPr>
            <a:spLocks noGrp="1"/>
          </p:cNvSpPr>
          <p:nvPr>
            <p:ph type="title"/>
          </p:nvPr>
        </p:nvSpPr>
        <p:spPr>
          <a:xfrm>
            <a:off x="6466457" y="621323"/>
            <a:ext cx="4620768" cy="1600200"/>
          </a:xfrm>
        </p:spPr>
        <p:txBody>
          <a:bodyPr/>
          <a:lstStyle/>
          <a:p>
            <a:pPr>
              <a:lnSpc>
                <a:spcPct val="100000"/>
              </a:lnSpc>
            </a:pPr>
            <a:r>
              <a:rPr lang="en-US" dirty="0">
                <a:solidFill>
                  <a:srgbClr val="4A1921"/>
                </a:solidFill>
              </a:rPr>
              <a:t>VAD ÄR DJURSKYDD OCH VAD ÄR HÄSTVÄLFÄRD?</a:t>
            </a:r>
          </a:p>
        </p:txBody>
      </p:sp>
      <p:sp>
        <p:nvSpPr>
          <p:cNvPr id="12" name="Content Placeholder 3">
            <a:extLst>
              <a:ext uri="{FF2B5EF4-FFF2-40B4-BE49-F238E27FC236}">
                <a16:creationId xmlns:a16="http://schemas.microsoft.com/office/drawing/2014/main" id="{F23AFB3F-7314-60EF-4A85-A22A08773D48}"/>
              </a:ext>
            </a:extLst>
          </p:cNvPr>
          <p:cNvSpPr>
            <a:spLocks noGrp="1"/>
          </p:cNvSpPr>
          <p:nvPr>
            <p:ph idx="10"/>
          </p:nvPr>
        </p:nvSpPr>
        <p:spPr>
          <a:xfrm>
            <a:off x="6466457" y="2434465"/>
            <a:ext cx="4916992" cy="3647649"/>
          </a:xfrm>
        </p:spPr>
        <p:txBody>
          <a:bodyPr>
            <a:normAutofit fontScale="85000" lnSpcReduction="10000"/>
          </a:bodyPr>
          <a:lstStyle/>
          <a:p>
            <a:pPr>
              <a:lnSpc>
                <a:spcPct val="140000"/>
              </a:lnSpc>
              <a:buBlip>
                <a:blip r:embed="rId3"/>
              </a:buBlip>
            </a:pPr>
            <a:r>
              <a:rPr lang="sv-SE" sz="2400" b="0" i="0" dirty="0">
                <a:solidFill>
                  <a:srgbClr val="000000"/>
                </a:solidFill>
                <a:effectLst/>
                <a:latin typeface="ProximaNova" panose="02000506030000020004" pitchFamily="2" charset="0"/>
              </a:rPr>
              <a:t>Djurskydd och hästvälfärd är inte samma sak. Djurskydd är det vi människor gör för att skydda djuren från det vi utsätter dem för, till exempel har Jordbruksverket instiftat förebyggande regelverk kring djurskydd. Hästvälfärd är hästars upplevelse av och reaktion på sin situation och det de utsätts för.</a:t>
            </a:r>
            <a:endParaRPr lang="en-US" dirty="0"/>
          </a:p>
        </p:txBody>
      </p:sp>
      <p:pic>
        <p:nvPicPr>
          <p:cNvPr id="11" name="Platshållare för bild 10" descr="En bild som visar boskap, stall, person, står&#10;&#10;AI-genererat innehåll kan vara felaktigt.">
            <a:extLst>
              <a:ext uri="{FF2B5EF4-FFF2-40B4-BE49-F238E27FC236}">
                <a16:creationId xmlns:a16="http://schemas.microsoft.com/office/drawing/2014/main" id="{B4F1C78B-D92C-31C8-31B9-5897D1627BB6}"/>
              </a:ext>
            </a:extLst>
          </p:cNvPr>
          <p:cNvPicPr>
            <a:picLocks noGrp="1" noChangeAspect="1"/>
          </p:cNvPicPr>
          <p:nvPr>
            <p:ph type="pic" idx="1"/>
          </p:nvPr>
        </p:nvPicPr>
        <p:blipFill>
          <a:blip r:embed="rId4" cstate="screen">
            <a:extLst>
              <a:ext uri="{28A0092B-C50C-407E-A947-70E740481C1C}">
                <a14:useLocalDpi xmlns:a14="http://schemas.microsoft.com/office/drawing/2010/main"/>
              </a:ext>
            </a:extLst>
          </a:blip>
          <a:srcRect/>
          <a:stretch>
            <a:fillRect/>
          </a:stretch>
        </p:blipFill>
        <p:spPr>
          <a:xfrm>
            <a:off x="-162838" y="-16773"/>
            <a:ext cx="6366250" cy="7281869"/>
          </a:xfrm>
        </p:spPr>
      </p:pic>
    </p:spTree>
    <p:extLst>
      <p:ext uri="{BB962C8B-B14F-4D97-AF65-F5344CB8AC3E}">
        <p14:creationId xmlns:p14="http://schemas.microsoft.com/office/powerpoint/2010/main" val="14192159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EFE49B-D128-F62A-3295-62DC7D7041B1}"/>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57AF6708-CB8B-1A67-15B8-E5C2CE7E1DE3}"/>
              </a:ext>
            </a:extLst>
          </p:cNvPr>
          <p:cNvSpPr>
            <a:spLocks noGrp="1"/>
          </p:cNvSpPr>
          <p:nvPr>
            <p:ph type="title"/>
          </p:nvPr>
        </p:nvSpPr>
        <p:spPr>
          <a:xfrm>
            <a:off x="6554139" y="442298"/>
            <a:ext cx="4620768" cy="1600200"/>
          </a:xfrm>
        </p:spPr>
        <p:txBody>
          <a:bodyPr/>
          <a:lstStyle/>
          <a:p>
            <a:r>
              <a:rPr lang="en-US" dirty="0">
                <a:solidFill>
                  <a:srgbClr val="4A1921"/>
                </a:solidFill>
              </a:rPr>
              <a:t>DE FEM DOMÄNERNA</a:t>
            </a:r>
          </a:p>
        </p:txBody>
      </p:sp>
      <p:pic>
        <p:nvPicPr>
          <p:cNvPr id="5" name="Platshållare för bild 4" descr="En bild som visar utomhus, häst, träd, däggdjur&#10;&#10;AI-genererat innehåll kan vara felaktigt.">
            <a:extLst>
              <a:ext uri="{FF2B5EF4-FFF2-40B4-BE49-F238E27FC236}">
                <a16:creationId xmlns:a16="http://schemas.microsoft.com/office/drawing/2014/main" id="{978C360D-C2BD-FFCF-C98C-A48F40EC2A0A}"/>
              </a:ext>
            </a:extLst>
          </p:cNvPr>
          <p:cNvPicPr>
            <a:picLocks noGrp="1" noChangeAspect="1"/>
          </p:cNvPicPr>
          <p:nvPr>
            <p:ph type="pic" idx="1"/>
          </p:nvPr>
        </p:nvPicPr>
        <p:blipFill>
          <a:blip r:embed="rId3" cstate="screen">
            <a:extLst>
              <a:ext uri="{28A0092B-C50C-407E-A947-70E740481C1C}">
                <a14:useLocalDpi xmlns:a14="http://schemas.microsoft.com/office/drawing/2010/main"/>
              </a:ext>
            </a:extLst>
          </a:blip>
          <a:srcRect/>
          <a:stretch/>
        </p:blipFill>
        <p:spPr>
          <a:xfrm>
            <a:off x="0" y="0"/>
            <a:ext cx="5995678" cy="6858000"/>
          </a:xfrm>
        </p:spPr>
      </p:pic>
      <p:sp>
        <p:nvSpPr>
          <p:cNvPr id="2" name="textruta 1">
            <a:extLst>
              <a:ext uri="{FF2B5EF4-FFF2-40B4-BE49-F238E27FC236}">
                <a16:creationId xmlns:a16="http://schemas.microsoft.com/office/drawing/2014/main" id="{0D415A8B-4D19-9702-8D21-165CE80AB21D}"/>
              </a:ext>
            </a:extLst>
          </p:cNvPr>
          <p:cNvSpPr txBox="1"/>
          <p:nvPr/>
        </p:nvSpPr>
        <p:spPr>
          <a:xfrm>
            <a:off x="6554139" y="2042498"/>
            <a:ext cx="4916992" cy="2773003"/>
          </a:xfrm>
          <a:prstGeom prst="rect">
            <a:avLst/>
          </a:prstGeom>
          <a:noFill/>
        </p:spPr>
        <p:txBody>
          <a:bodyPr wrap="square" rtlCol="0">
            <a:spAutoFit/>
          </a:bodyPr>
          <a:lstStyle/>
          <a:p>
            <a:pPr>
              <a:lnSpc>
                <a:spcPct val="110000"/>
              </a:lnSpc>
              <a:buNone/>
            </a:pPr>
            <a:r>
              <a:rPr lang="sv-SE" sz="2000" dirty="0">
                <a:effectLst/>
              </a:rPr>
              <a:t>Hur vi hanterar hästen har stor inverkan på hur den mår mentalt.</a:t>
            </a:r>
            <a:r>
              <a:rPr lang="sv-SE" sz="2000" dirty="0"/>
              <a:t> </a:t>
            </a:r>
            <a:r>
              <a:rPr lang="sv-SE" sz="2000" dirty="0">
                <a:effectLst/>
              </a:rPr>
              <a:t>Det är därför viktigt att vara lugn, att använda hästvänliga  träningsmetoder och att</a:t>
            </a:r>
            <a:r>
              <a:rPr lang="sv-SE" sz="2000" dirty="0"/>
              <a:t> </a:t>
            </a:r>
            <a:r>
              <a:rPr lang="sv-SE" sz="2000" dirty="0">
                <a:effectLst/>
              </a:rPr>
              <a:t>kunna hantera hästen på ett korrekt sätt. Mental hälsa är en sammanvägning av alla de</a:t>
            </a:r>
            <a:r>
              <a:rPr lang="sv-SE" sz="2000" dirty="0"/>
              <a:t> </a:t>
            </a:r>
            <a:r>
              <a:rPr lang="sv-SE" sz="2000" dirty="0">
                <a:effectLst/>
              </a:rPr>
              <a:t>andra domänerna.</a:t>
            </a:r>
          </a:p>
        </p:txBody>
      </p:sp>
    </p:spTree>
    <p:extLst>
      <p:ext uri="{BB962C8B-B14F-4D97-AF65-F5344CB8AC3E}">
        <p14:creationId xmlns:p14="http://schemas.microsoft.com/office/powerpoint/2010/main" val="34820973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5A5C31-54E4-741A-A4FB-F1ACE2815C26}"/>
            </a:ext>
          </a:extLst>
        </p:cNvPr>
        <p:cNvGrpSpPr/>
        <p:nvPr/>
      </p:nvGrpSpPr>
      <p:grpSpPr>
        <a:xfrm>
          <a:off x="0" y="0"/>
          <a:ext cx="0" cy="0"/>
          <a:chOff x="0" y="0"/>
          <a:chExt cx="0" cy="0"/>
        </a:xfrm>
      </p:grpSpPr>
      <p:sp>
        <p:nvSpPr>
          <p:cNvPr id="17" name="Title 1">
            <a:extLst>
              <a:ext uri="{FF2B5EF4-FFF2-40B4-BE49-F238E27FC236}">
                <a16:creationId xmlns:a16="http://schemas.microsoft.com/office/drawing/2014/main" id="{000E1E90-6ED3-A309-843F-1DADA097AFB7}"/>
              </a:ext>
            </a:extLst>
          </p:cNvPr>
          <p:cNvSpPr>
            <a:spLocks noGrp="1"/>
          </p:cNvSpPr>
          <p:nvPr>
            <p:ph type="title"/>
          </p:nvPr>
        </p:nvSpPr>
        <p:spPr>
          <a:xfrm>
            <a:off x="6653856" y="275280"/>
            <a:ext cx="5129640" cy="1600200"/>
          </a:xfrm>
        </p:spPr>
        <p:txBody>
          <a:bodyPr/>
          <a:lstStyle/>
          <a:p>
            <a:r>
              <a:rPr lang="en-US" dirty="0">
                <a:solidFill>
                  <a:srgbClr val="4A1921"/>
                </a:solidFill>
              </a:rPr>
              <a:t>UTFODRING</a:t>
            </a:r>
          </a:p>
        </p:txBody>
      </p:sp>
      <p:sp>
        <p:nvSpPr>
          <p:cNvPr id="6" name="Content Placeholder 3">
            <a:extLst>
              <a:ext uri="{FF2B5EF4-FFF2-40B4-BE49-F238E27FC236}">
                <a16:creationId xmlns:a16="http://schemas.microsoft.com/office/drawing/2014/main" id="{045923C7-D91B-7C24-0412-D73BAE9B8B38}"/>
              </a:ext>
            </a:extLst>
          </p:cNvPr>
          <p:cNvSpPr>
            <a:spLocks noGrp="1"/>
          </p:cNvSpPr>
          <p:nvPr>
            <p:ph type="body" sz="half" idx="2"/>
          </p:nvPr>
        </p:nvSpPr>
        <p:spPr>
          <a:xfrm>
            <a:off x="6653856" y="1875480"/>
            <a:ext cx="4804719" cy="3356317"/>
          </a:xfrm>
        </p:spPr>
        <p:txBody>
          <a:bodyPr>
            <a:noAutofit/>
          </a:bodyPr>
          <a:lstStyle/>
          <a:p>
            <a:pPr>
              <a:lnSpc>
                <a:spcPct val="150000"/>
              </a:lnSpc>
              <a:buNone/>
            </a:pPr>
            <a:r>
              <a:rPr lang="sv-SE" sz="1800" dirty="0">
                <a:effectLst/>
              </a:rPr>
              <a:t>Hästen är en gräsätare som har utvecklats för att äta större delen av dygnet för att må bra. Den behöver lång ättid och ett grovfoder med kvalité som är anpassat till hästens energibehov. Den behöver också tillgång till friskt vatten, salt och mineraler och ha möjlighet att röra på sig för att kunna smälta maten och hålla sig i lagom hull.</a:t>
            </a:r>
          </a:p>
        </p:txBody>
      </p:sp>
      <p:pic>
        <p:nvPicPr>
          <p:cNvPr id="5" name="Platshållare för bild 4" descr="En bild som visar utomhus, gräs, boskap, märr&#10;&#10;AI-genererat innehåll kan vara felaktigt.">
            <a:extLst>
              <a:ext uri="{FF2B5EF4-FFF2-40B4-BE49-F238E27FC236}">
                <a16:creationId xmlns:a16="http://schemas.microsoft.com/office/drawing/2014/main" id="{93DF33F0-40A9-793D-F4F2-B7A09BEC9112}"/>
              </a:ext>
            </a:extLst>
          </p:cNvPr>
          <p:cNvPicPr>
            <a:picLocks noGrp="1" noChangeAspect="1"/>
          </p:cNvPicPr>
          <p:nvPr>
            <p:ph type="pic" idx="1"/>
          </p:nvPr>
        </p:nvPicPr>
        <p:blipFill>
          <a:blip r:embed="rId3" cstate="screen">
            <a:extLst>
              <a:ext uri="{28A0092B-C50C-407E-A947-70E740481C1C}">
                <a14:useLocalDpi xmlns:a14="http://schemas.microsoft.com/office/drawing/2010/main"/>
              </a:ext>
            </a:extLst>
          </a:blip>
          <a:srcRect/>
          <a:stretch>
            <a:fillRect/>
          </a:stretch>
        </p:blipFill>
        <p:spPr>
          <a:xfrm>
            <a:off x="0" y="0"/>
            <a:ext cx="5995677" cy="6858000"/>
          </a:xfrm>
        </p:spPr>
      </p:pic>
    </p:spTree>
    <p:extLst>
      <p:ext uri="{BB962C8B-B14F-4D97-AF65-F5344CB8AC3E}">
        <p14:creationId xmlns:p14="http://schemas.microsoft.com/office/powerpoint/2010/main" val="7006587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42B570-209C-13A2-2E84-3E9FFE17225E}"/>
            </a:ext>
          </a:extLst>
        </p:cNvPr>
        <p:cNvGrpSpPr/>
        <p:nvPr/>
      </p:nvGrpSpPr>
      <p:grpSpPr>
        <a:xfrm>
          <a:off x="0" y="0"/>
          <a:ext cx="0" cy="0"/>
          <a:chOff x="0" y="0"/>
          <a:chExt cx="0" cy="0"/>
        </a:xfrm>
      </p:grpSpPr>
      <p:sp>
        <p:nvSpPr>
          <p:cNvPr id="17" name="Title 1">
            <a:extLst>
              <a:ext uri="{FF2B5EF4-FFF2-40B4-BE49-F238E27FC236}">
                <a16:creationId xmlns:a16="http://schemas.microsoft.com/office/drawing/2014/main" id="{DFE3098A-923B-BF1D-462B-D30996F3C4AB}"/>
              </a:ext>
            </a:extLst>
          </p:cNvPr>
          <p:cNvSpPr>
            <a:spLocks noGrp="1"/>
          </p:cNvSpPr>
          <p:nvPr>
            <p:ph type="title"/>
          </p:nvPr>
        </p:nvSpPr>
        <p:spPr>
          <a:xfrm>
            <a:off x="6653856" y="275280"/>
            <a:ext cx="5129640" cy="1600200"/>
          </a:xfrm>
        </p:spPr>
        <p:txBody>
          <a:bodyPr/>
          <a:lstStyle/>
          <a:p>
            <a:r>
              <a:rPr lang="en-US" dirty="0">
                <a:solidFill>
                  <a:srgbClr val="4A1921"/>
                </a:solidFill>
              </a:rPr>
              <a:t>FYSISK MILJÖ</a:t>
            </a:r>
          </a:p>
        </p:txBody>
      </p:sp>
      <p:sp>
        <p:nvSpPr>
          <p:cNvPr id="6" name="Content Placeholder 3">
            <a:extLst>
              <a:ext uri="{FF2B5EF4-FFF2-40B4-BE49-F238E27FC236}">
                <a16:creationId xmlns:a16="http://schemas.microsoft.com/office/drawing/2014/main" id="{9F870C51-3981-5B3A-718E-B6E0EE60E5A4}"/>
              </a:ext>
            </a:extLst>
          </p:cNvPr>
          <p:cNvSpPr>
            <a:spLocks noGrp="1"/>
          </p:cNvSpPr>
          <p:nvPr>
            <p:ph type="body" sz="half" idx="2"/>
          </p:nvPr>
        </p:nvSpPr>
        <p:spPr>
          <a:xfrm>
            <a:off x="6653857" y="1875480"/>
            <a:ext cx="4494308" cy="3356317"/>
          </a:xfrm>
        </p:spPr>
        <p:txBody>
          <a:bodyPr>
            <a:noAutofit/>
          </a:bodyPr>
          <a:lstStyle/>
          <a:p>
            <a:pPr>
              <a:lnSpc>
                <a:spcPct val="150000"/>
              </a:lnSpc>
              <a:buNone/>
            </a:pPr>
            <a:r>
              <a:rPr lang="sv-SE" sz="1800" b="0" i="0" dirty="0">
                <a:solidFill>
                  <a:srgbClr val="000000"/>
                </a:solidFill>
                <a:effectLst/>
              </a:rPr>
              <a:t>De flesta hästar hålls i boxar i traditionella stall med daglig utevistelse i hagar. Det har även blivit allt vanligare med olika former av lösdrift, där hästen går i en hage dygnet runt med tillgång till ligghall. </a:t>
            </a:r>
            <a:endParaRPr lang="sv-SE" sz="2400" dirty="0">
              <a:effectLst/>
            </a:endParaRPr>
          </a:p>
        </p:txBody>
      </p:sp>
      <p:pic>
        <p:nvPicPr>
          <p:cNvPr id="7" name="Platshållare för bild 6" descr="En bild som visar utomhus, mark, grind, boskap&#10;&#10;AI-genererat innehåll kan vara felaktigt.">
            <a:extLst>
              <a:ext uri="{FF2B5EF4-FFF2-40B4-BE49-F238E27FC236}">
                <a16:creationId xmlns:a16="http://schemas.microsoft.com/office/drawing/2014/main" id="{8EA09F47-DABF-86DC-1247-A2F9EEE75E5F}"/>
              </a:ext>
            </a:extLst>
          </p:cNvPr>
          <p:cNvPicPr>
            <a:picLocks noGrp="1" noChangeAspect="1"/>
          </p:cNvPicPr>
          <p:nvPr>
            <p:ph type="pic" idx="1"/>
          </p:nvPr>
        </p:nvPicPr>
        <p:blipFill>
          <a:blip r:embed="rId3" cstate="screen">
            <a:extLst>
              <a:ext uri="{28A0092B-C50C-407E-A947-70E740481C1C}">
                <a14:useLocalDpi xmlns:a14="http://schemas.microsoft.com/office/drawing/2010/main"/>
              </a:ext>
            </a:extLst>
          </a:blip>
          <a:srcRect/>
          <a:stretch>
            <a:fillRect/>
          </a:stretch>
        </p:blipFill>
        <p:spPr>
          <a:xfrm>
            <a:off x="0" y="-1"/>
            <a:ext cx="6096000" cy="6972751"/>
          </a:xfrm>
        </p:spPr>
      </p:pic>
    </p:spTree>
    <p:extLst>
      <p:ext uri="{BB962C8B-B14F-4D97-AF65-F5344CB8AC3E}">
        <p14:creationId xmlns:p14="http://schemas.microsoft.com/office/powerpoint/2010/main" val="28740422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5A5C31-54E4-741A-A4FB-F1ACE2815C26}"/>
            </a:ext>
          </a:extLst>
        </p:cNvPr>
        <p:cNvGrpSpPr/>
        <p:nvPr/>
      </p:nvGrpSpPr>
      <p:grpSpPr>
        <a:xfrm>
          <a:off x="0" y="0"/>
          <a:ext cx="0" cy="0"/>
          <a:chOff x="0" y="0"/>
          <a:chExt cx="0" cy="0"/>
        </a:xfrm>
      </p:grpSpPr>
      <p:sp>
        <p:nvSpPr>
          <p:cNvPr id="17" name="Title 1">
            <a:extLst>
              <a:ext uri="{FF2B5EF4-FFF2-40B4-BE49-F238E27FC236}">
                <a16:creationId xmlns:a16="http://schemas.microsoft.com/office/drawing/2014/main" id="{000E1E90-6ED3-A309-843F-1DADA097AFB7}"/>
              </a:ext>
            </a:extLst>
          </p:cNvPr>
          <p:cNvSpPr>
            <a:spLocks noGrp="1"/>
          </p:cNvSpPr>
          <p:nvPr>
            <p:ph type="title"/>
          </p:nvPr>
        </p:nvSpPr>
        <p:spPr>
          <a:xfrm>
            <a:off x="6653856" y="275280"/>
            <a:ext cx="5129640" cy="1600200"/>
          </a:xfrm>
        </p:spPr>
        <p:txBody>
          <a:bodyPr/>
          <a:lstStyle/>
          <a:p>
            <a:r>
              <a:rPr lang="en-US" dirty="0">
                <a:solidFill>
                  <a:srgbClr val="4A1921"/>
                </a:solidFill>
              </a:rPr>
              <a:t>HÄSTENS HÄLSA</a:t>
            </a:r>
          </a:p>
        </p:txBody>
      </p:sp>
      <p:sp>
        <p:nvSpPr>
          <p:cNvPr id="6" name="Content Placeholder 3">
            <a:extLst>
              <a:ext uri="{FF2B5EF4-FFF2-40B4-BE49-F238E27FC236}">
                <a16:creationId xmlns:a16="http://schemas.microsoft.com/office/drawing/2014/main" id="{045923C7-D91B-7C24-0412-D73BAE9B8B38}"/>
              </a:ext>
            </a:extLst>
          </p:cNvPr>
          <p:cNvSpPr>
            <a:spLocks noGrp="1"/>
          </p:cNvSpPr>
          <p:nvPr>
            <p:ph type="body" sz="half" idx="2"/>
          </p:nvPr>
        </p:nvSpPr>
        <p:spPr>
          <a:xfrm>
            <a:off x="6653856" y="1954994"/>
            <a:ext cx="4428274" cy="3356317"/>
          </a:xfrm>
        </p:spPr>
        <p:txBody>
          <a:bodyPr>
            <a:noAutofit/>
          </a:bodyPr>
          <a:lstStyle/>
          <a:p>
            <a:pPr>
              <a:lnSpc>
                <a:spcPct val="120000"/>
              </a:lnSpc>
              <a:buNone/>
            </a:pPr>
            <a:r>
              <a:rPr lang="sv-SE" sz="1800" dirty="0">
                <a:effectLst/>
              </a:rPr>
              <a:t>Att hästen hålls fri från skador och sjukdomar är viktigt (de tre vanligaste</a:t>
            </a:r>
            <a:r>
              <a:rPr lang="sv-SE" sz="1800" dirty="0"/>
              <a:t> </a:t>
            </a:r>
            <a:r>
              <a:rPr lang="sv-SE" sz="1800" dirty="0">
                <a:effectLst/>
              </a:rPr>
              <a:t>hälsoproblemen är hälta, kolik, fång). Det är också viktigt med rutiner som daglig tillsyn, regelbunden hovvård, smittskydd, hygien och förebyggande veterinärvård. Vi behöver också regelbundet se över hästens utrustning och träningsupplägg och kritiskt granska</a:t>
            </a:r>
            <a:r>
              <a:rPr lang="sv-SE" sz="1800" dirty="0"/>
              <a:t> </a:t>
            </a:r>
            <a:r>
              <a:rPr lang="sv-SE" sz="1800" dirty="0">
                <a:effectLst/>
              </a:rPr>
              <a:t>vår egna förmåga som ryttare/kusk.</a:t>
            </a:r>
          </a:p>
        </p:txBody>
      </p:sp>
      <p:pic>
        <p:nvPicPr>
          <p:cNvPr id="9" name="Platshållare för bild 8" descr="En bild som visar betsel, Hästsaker, Hästutrustning, hingst&#10;&#10;AI-genererat innehåll kan vara felaktigt.">
            <a:extLst>
              <a:ext uri="{FF2B5EF4-FFF2-40B4-BE49-F238E27FC236}">
                <a16:creationId xmlns:a16="http://schemas.microsoft.com/office/drawing/2014/main" id="{12B2B6E4-BDC8-55CA-0E7B-3A0A57E6C32A}"/>
              </a:ext>
            </a:extLst>
          </p:cNvPr>
          <p:cNvPicPr>
            <a:picLocks noGrp="1" noChangeAspect="1"/>
          </p:cNvPicPr>
          <p:nvPr>
            <p:ph type="pic" idx="1"/>
          </p:nvPr>
        </p:nvPicPr>
        <p:blipFill>
          <a:blip r:embed="rId3" cstate="screen">
            <a:extLst>
              <a:ext uri="{28A0092B-C50C-407E-A947-70E740481C1C}">
                <a14:useLocalDpi xmlns:a14="http://schemas.microsoft.com/office/drawing/2010/main"/>
              </a:ext>
            </a:extLst>
          </a:blip>
          <a:srcRect/>
          <a:stretch>
            <a:fillRect/>
          </a:stretch>
        </p:blipFill>
        <p:spPr>
          <a:xfrm>
            <a:off x="0" y="-1"/>
            <a:ext cx="6096000" cy="6972751"/>
          </a:xfrm>
        </p:spPr>
      </p:pic>
    </p:spTree>
    <p:extLst>
      <p:ext uri="{BB962C8B-B14F-4D97-AF65-F5344CB8AC3E}">
        <p14:creationId xmlns:p14="http://schemas.microsoft.com/office/powerpoint/2010/main" val="37271319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D56E4C-F835-D2C6-65C2-0DBB9393FB2E}"/>
            </a:ext>
          </a:extLst>
        </p:cNvPr>
        <p:cNvGrpSpPr/>
        <p:nvPr/>
      </p:nvGrpSpPr>
      <p:grpSpPr>
        <a:xfrm>
          <a:off x="0" y="0"/>
          <a:ext cx="0" cy="0"/>
          <a:chOff x="0" y="0"/>
          <a:chExt cx="0" cy="0"/>
        </a:xfrm>
      </p:grpSpPr>
      <p:sp>
        <p:nvSpPr>
          <p:cNvPr id="17" name="Title 1">
            <a:extLst>
              <a:ext uri="{FF2B5EF4-FFF2-40B4-BE49-F238E27FC236}">
                <a16:creationId xmlns:a16="http://schemas.microsoft.com/office/drawing/2014/main" id="{74ECB69B-8E5F-84B9-2D74-5F7880BC96A4}"/>
              </a:ext>
            </a:extLst>
          </p:cNvPr>
          <p:cNvSpPr>
            <a:spLocks noGrp="1"/>
          </p:cNvSpPr>
          <p:nvPr>
            <p:ph type="title"/>
          </p:nvPr>
        </p:nvSpPr>
        <p:spPr>
          <a:xfrm>
            <a:off x="6653856" y="275280"/>
            <a:ext cx="5129640" cy="1600200"/>
          </a:xfrm>
        </p:spPr>
        <p:txBody>
          <a:bodyPr/>
          <a:lstStyle/>
          <a:p>
            <a:r>
              <a:rPr lang="en-US" dirty="0">
                <a:solidFill>
                  <a:srgbClr val="4A1921"/>
                </a:solidFill>
              </a:rPr>
              <a:t>BETEENDE</a:t>
            </a:r>
          </a:p>
        </p:txBody>
      </p:sp>
      <p:sp>
        <p:nvSpPr>
          <p:cNvPr id="6" name="Content Placeholder 3">
            <a:extLst>
              <a:ext uri="{FF2B5EF4-FFF2-40B4-BE49-F238E27FC236}">
                <a16:creationId xmlns:a16="http://schemas.microsoft.com/office/drawing/2014/main" id="{E7DBB0EE-0812-7036-936C-14070BCEB6B0}"/>
              </a:ext>
            </a:extLst>
          </p:cNvPr>
          <p:cNvSpPr>
            <a:spLocks noGrp="1"/>
          </p:cNvSpPr>
          <p:nvPr>
            <p:ph type="body" sz="half" idx="2"/>
          </p:nvPr>
        </p:nvSpPr>
        <p:spPr>
          <a:xfrm>
            <a:off x="6653856" y="1954994"/>
            <a:ext cx="4428274" cy="3356317"/>
          </a:xfrm>
        </p:spPr>
        <p:txBody>
          <a:bodyPr>
            <a:noAutofit/>
          </a:bodyPr>
          <a:lstStyle/>
          <a:p>
            <a:pPr>
              <a:lnSpc>
                <a:spcPct val="120000"/>
              </a:lnSpc>
              <a:buNone/>
            </a:pPr>
            <a:r>
              <a:rPr lang="sv-SE" sz="1800" b="0" i="0" dirty="0">
                <a:solidFill>
                  <a:srgbClr val="000000"/>
                </a:solidFill>
                <a:effectLst/>
              </a:rPr>
              <a:t>Hästens beteende berättar för oss hur den uppfattar sin omgivning, andra hästar, oss människor och det vi gör med den vid hantering. Plötsliga förändringar i hästens beteende kan vara tecken på att något är fel. </a:t>
            </a:r>
            <a:endParaRPr lang="sv-SE" sz="2400" dirty="0">
              <a:effectLst/>
            </a:endParaRPr>
          </a:p>
        </p:txBody>
      </p:sp>
      <p:sp>
        <p:nvSpPr>
          <p:cNvPr id="2" name="Content Placeholder 3">
            <a:extLst>
              <a:ext uri="{FF2B5EF4-FFF2-40B4-BE49-F238E27FC236}">
                <a16:creationId xmlns:a16="http://schemas.microsoft.com/office/drawing/2014/main" id="{C7D4B37F-EA1F-D618-C36E-14409C6AAD1C}"/>
              </a:ext>
            </a:extLst>
          </p:cNvPr>
          <p:cNvSpPr txBox="1">
            <a:spLocks/>
          </p:cNvSpPr>
          <p:nvPr/>
        </p:nvSpPr>
        <p:spPr>
          <a:xfrm>
            <a:off x="6653856" y="4192360"/>
            <a:ext cx="4916992" cy="3647649"/>
          </a:xfrm>
          <a:prstGeom prst="rect">
            <a:avLst/>
          </a:prstGeom>
        </p:spPr>
        <p:txBody>
          <a:bodyPr>
            <a:normAutofit/>
          </a:bodyPr>
          <a:lstStyle>
            <a:lvl1pPr marL="228600" indent="-228600" algn="l" defTabSz="914400" rtl="0" eaLnBrk="1" latinLnBrk="0" hangingPunct="1">
              <a:lnSpc>
                <a:spcPct val="90000"/>
              </a:lnSpc>
              <a:spcBef>
                <a:spcPts val="1000"/>
              </a:spcBef>
              <a:buFontTx/>
              <a:buBlip>
                <a:blip r:embed="rId3"/>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Tx/>
              <a:buBlip>
                <a:blip r:embed="rId3"/>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Tx/>
              <a:buBlip>
                <a:blip r:embed="rId3"/>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Tx/>
              <a:buBlip>
                <a:blip r:embed="rId3"/>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Tx/>
              <a:buBlip>
                <a:blip r:embed="rId3"/>
              </a:buBlip>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40000"/>
              </a:lnSpc>
              <a:buFontTx/>
              <a:buBlip>
                <a:blip r:embed="rId4"/>
              </a:buBlip>
            </a:pPr>
            <a:r>
              <a:rPr lang="sv-SE" sz="2000" dirty="0"/>
              <a:t>Onormala beteenden</a:t>
            </a:r>
          </a:p>
          <a:p>
            <a:pPr>
              <a:lnSpc>
                <a:spcPct val="140000"/>
              </a:lnSpc>
              <a:buFontTx/>
              <a:buBlip>
                <a:blip r:embed="rId4"/>
              </a:buBlip>
            </a:pPr>
            <a:r>
              <a:rPr lang="sv-SE" sz="2000" dirty="0"/>
              <a:t>Inlärning</a:t>
            </a:r>
          </a:p>
          <a:p>
            <a:pPr>
              <a:lnSpc>
                <a:spcPct val="140000"/>
              </a:lnSpc>
              <a:buFontTx/>
              <a:buBlip>
                <a:blip r:embed="rId4"/>
              </a:buBlip>
            </a:pPr>
            <a:r>
              <a:rPr lang="sv-SE" sz="2000" dirty="0"/>
              <a:t>Rädsla och flykt</a:t>
            </a:r>
          </a:p>
        </p:txBody>
      </p:sp>
      <p:pic>
        <p:nvPicPr>
          <p:cNvPr id="7" name="Platshållare för bild 6" descr="En bild som visar utomhus, gräs, träd, himmel&#10;&#10;AI-genererat innehåll kan vara felaktigt.">
            <a:extLst>
              <a:ext uri="{FF2B5EF4-FFF2-40B4-BE49-F238E27FC236}">
                <a16:creationId xmlns:a16="http://schemas.microsoft.com/office/drawing/2014/main" id="{D625A554-FA01-075F-CF7C-00CD1FBBB18B}"/>
              </a:ext>
            </a:extLst>
          </p:cNvPr>
          <p:cNvPicPr>
            <a:picLocks noGrp="1" noChangeAspect="1"/>
          </p:cNvPicPr>
          <p:nvPr>
            <p:ph type="pic" idx="1"/>
          </p:nvPr>
        </p:nvPicPr>
        <p:blipFill>
          <a:blip r:embed="rId5" cstate="screen">
            <a:extLst>
              <a:ext uri="{28A0092B-C50C-407E-A947-70E740481C1C}">
                <a14:useLocalDpi xmlns:a14="http://schemas.microsoft.com/office/drawing/2010/main"/>
              </a:ext>
            </a:extLst>
          </a:blip>
          <a:srcRect/>
          <a:stretch>
            <a:fillRect/>
          </a:stretch>
        </p:blipFill>
        <p:spPr>
          <a:xfrm>
            <a:off x="0" y="0"/>
            <a:ext cx="5995678" cy="6858000"/>
          </a:xfrm>
        </p:spPr>
      </p:pic>
    </p:spTree>
    <p:extLst>
      <p:ext uri="{BB962C8B-B14F-4D97-AF65-F5344CB8AC3E}">
        <p14:creationId xmlns:p14="http://schemas.microsoft.com/office/powerpoint/2010/main" val="10281662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FDDE0D-9C32-BEE4-3C93-F1DE565118F3}"/>
            </a:ext>
          </a:extLst>
        </p:cNvPr>
        <p:cNvGrpSpPr/>
        <p:nvPr/>
      </p:nvGrpSpPr>
      <p:grpSpPr>
        <a:xfrm>
          <a:off x="0" y="0"/>
          <a:ext cx="0" cy="0"/>
          <a:chOff x="0" y="0"/>
          <a:chExt cx="0" cy="0"/>
        </a:xfrm>
      </p:grpSpPr>
      <p:sp>
        <p:nvSpPr>
          <p:cNvPr id="17" name="Title 1">
            <a:extLst>
              <a:ext uri="{FF2B5EF4-FFF2-40B4-BE49-F238E27FC236}">
                <a16:creationId xmlns:a16="http://schemas.microsoft.com/office/drawing/2014/main" id="{2270802A-70AE-5DF4-1069-F521D23FDF29}"/>
              </a:ext>
            </a:extLst>
          </p:cNvPr>
          <p:cNvSpPr>
            <a:spLocks noGrp="1"/>
          </p:cNvSpPr>
          <p:nvPr>
            <p:ph type="title"/>
          </p:nvPr>
        </p:nvSpPr>
        <p:spPr>
          <a:xfrm>
            <a:off x="6653856" y="275280"/>
            <a:ext cx="5129640" cy="1600200"/>
          </a:xfrm>
        </p:spPr>
        <p:txBody>
          <a:bodyPr/>
          <a:lstStyle/>
          <a:p>
            <a:r>
              <a:rPr lang="en-US" dirty="0">
                <a:solidFill>
                  <a:srgbClr val="4A1921"/>
                </a:solidFill>
              </a:rPr>
              <a:t>MENTALT VÄLMÅENDE</a:t>
            </a:r>
          </a:p>
        </p:txBody>
      </p:sp>
      <p:sp>
        <p:nvSpPr>
          <p:cNvPr id="6" name="Content Placeholder 3">
            <a:extLst>
              <a:ext uri="{FF2B5EF4-FFF2-40B4-BE49-F238E27FC236}">
                <a16:creationId xmlns:a16="http://schemas.microsoft.com/office/drawing/2014/main" id="{71CAC616-391A-61EE-34D3-57A0175D8C87}"/>
              </a:ext>
            </a:extLst>
          </p:cNvPr>
          <p:cNvSpPr>
            <a:spLocks noGrp="1"/>
          </p:cNvSpPr>
          <p:nvPr>
            <p:ph type="body" sz="half" idx="2"/>
          </p:nvPr>
        </p:nvSpPr>
        <p:spPr>
          <a:xfrm>
            <a:off x="6653855" y="1954994"/>
            <a:ext cx="4694725" cy="3356317"/>
          </a:xfrm>
        </p:spPr>
        <p:txBody>
          <a:bodyPr>
            <a:noAutofit/>
          </a:bodyPr>
          <a:lstStyle/>
          <a:p>
            <a:pPr>
              <a:lnSpc>
                <a:spcPct val="110000"/>
              </a:lnSpc>
              <a:buNone/>
            </a:pPr>
            <a:r>
              <a:rPr lang="sv-SE" sz="1800" dirty="0">
                <a:effectLst/>
              </a:rPr>
              <a:t>Hur vi hanterar hästen har stor inverkan på hur den mår mentalt. Det är därför viktigt att </a:t>
            </a:r>
            <a:r>
              <a:rPr lang="sv-SE" sz="1800" b="1" dirty="0">
                <a:effectLst/>
              </a:rPr>
              <a:t>vara lugn, att använda hästvänliga träningsmetoder </a:t>
            </a:r>
            <a:r>
              <a:rPr lang="sv-SE" sz="1800" dirty="0">
                <a:effectLst/>
              </a:rPr>
              <a:t>och att kunna hantera hästen på ett korrekt sätt. </a:t>
            </a:r>
          </a:p>
          <a:p>
            <a:pPr>
              <a:lnSpc>
                <a:spcPct val="110000"/>
              </a:lnSpc>
              <a:buNone/>
            </a:pPr>
            <a:r>
              <a:rPr lang="sv-SE" sz="1800" dirty="0">
                <a:effectLst/>
              </a:rPr>
              <a:t>Mental hälsa är en </a:t>
            </a:r>
            <a:r>
              <a:rPr lang="sv-SE" sz="1800" b="1" dirty="0">
                <a:effectLst/>
              </a:rPr>
              <a:t>sammanvägning av alla de andra domänerna</a:t>
            </a:r>
            <a:r>
              <a:rPr lang="sv-SE" sz="1800" dirty="0">
                <a:effectLst/>
              </a:rPr>
              <a:t>.</a:t>
            </a:r>
          </a:p>
          <a:p>
            <a:pPr>
              <a:lnSpc>
                <a:spcPct val="110000"/>
              </a:lnSpc>
              <a:buNone/>
            </a:pPr>
            <a:r>
              <a:rPr lang="sv-SE" sz="1800" b="0" dirty="0">
                <a:solidFill>
                  <a:srgbClr val="000000"/>
                </a:solidFill>
                <a:effectLst/>
              </a:rPr>
              <a:t> </a:t>
            </a:r>
            <a:endParaRPr lang="sv-SE" sz="1800" dirty="0">
              <a:effectLst/>
            </a:endParaRPr>
          </a:p>
        </p:txBody>
      </p:sp>
      <p:pic>
        <p:nvPicPr>
          <p:cNvPr id="12" name="Platshållare för bild 11" descr="En bild som visar märr, utomhus, hingst, person&#10;&#10;AI-genererat innehåll kan vara felaktigt.">
            <a:extLst>
              <a:ext uri="{FF2B5EF4-FFF2-40B4-BE49-F238E27FC236}">
                <a16:creationId xmlns:a16="http://schemas.microsoft.com/office/drawing/2014/main" id="{D208027C-89A8-3D34-B00F-05262CE55BDE}"/>
              </a:ext>
            </a:extLst>
          </p:cNvPr>
          <p:cNvPicPr>
            <a:picLocks noGrp="1" noChangeAspect="1"/>
          </p:cNvPicPr>
          <p:nvPr>
            <p:ph type="pic" idx="1"/>
          </p:nvPr>
        </p:nvPicPr>
        <p:blipFill>
          <a:blip r:embed="rId3" cstate="screen">
            <a:extLst>
              <a:ext uri="{28A0092B-C50C-407E-A947-70E740481C1C}">
                <a14:useLocalDpi xmlns:a14="http://schemas.microsoft.com/office/drawing/2010/main"/>
              </a:ext>
            </a:extLst>
          </a:blip>
          <a:srcRect/>
          <a:stretch>
            <a:fillRect/>
          </a:stretch>
        </p:blipFill>
        <p:spPr>
          <a:xfrm rot="16200000">
            <a:off x="-438755" y="438755"/>
            <a:ext cx="6973510" cy="6096000"/>
          </a:xfrm>
        </p:spPr>
      </p:pic>
    </p:spTree>
    <p:extLst>
      <p:ext uri="{BB962C8B-B14F-4D97-AF65-F5344CB8AC3E}">
        <p14:creationId xmlns:p14="http://schemas.microsoft.com/office/powerpoint/2010/main" val="3683292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B96BB75E-A808-73CF-F5D8-F64C6624708A}"/>
            </a:ext>
          </a:extLst>
        </p:cNvPr>
        <p:cNvGrpSpPr/>
        <p:nvPr/>
      </p:nvGrpSpPr>
      <p:grpSpPr>
        <a:xfrm>
          <a:off x="0" y="0"/>
          <a:ext cx="0" cy="0"/>
          <a:chOff x="0" y="0"/>
          <a:chExt cx="0" cy="0"/>
        </a:xfrm>
      </p:grpSpPr>
      <p:sp>
        <p:nvSpPr>
          <p:cNvPr id="2" name="Content Placeholder 2">
            <a:extLst>
              <a:ext uri="{FF2B5EF4-FFF2-40B4-BE49-F238E27FC236}">
                <a16:creationId xmlns:a16="http://schemas.microsoft.com/office/drawing/2014/main" id="{A2800E34-62DA-85FA-4F88-B54176944852}"/>
              </a:ext>
            </a:extLst>
          </p:cNvPr>
          <p:cNvSpPr txBox="1">
            <a:spLocks/>
          </p:cNvSpPr>
          <p:nvPr/>
        </p:nvSpPr>
        <p:spPr>
          <a:xfrm>
            <a:off x="612648" y="2440131"/>
            <a:ext cx="9674352" cy="3295650"/>
          </a:xfrm>
          <a:prstGeom prst="rect">
            <a:avLst/>
          </a:prstGeom>
        </p:spPr>
        <p:txBody>
          <a:bodyPr/>
          <a:lstStyle>
            <a:lvl1pPr marL="228600" indent="-228600" algn="l" defTabSz="914400" rtl="0" eaLnBrk="1" latinLnBrk="0" hangingPunct="1">
              <a:lnSpc>
                <a:spcPct val="90000"/>
              </a:lnSpc>
              <a:spcBef>
                <a:spcPts val="1000"/>
              </a:spcBef>
              <a:buFontTx/>
              <a:buBlip>
                <a:blip r:embed="rId4"/>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Tx/>
              <a:buBlip>
                <a:blip r:embed="rId4"/>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Tx/>
              <a:buBlip>
                <a:blip r:embed="rId4"/>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Tx/>
              <a:buBlip>
                <a:blip r:embed="rId4"/>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Tx/>
              <a:buBlip>
                <a:blip r:embed="rId4"/>
              </a:buBlip>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sv-SE" dirty="0"/>
          </a:p>
        </p:txBody>
      </p:sp>
      <p:sp>
        <p:nvSpPr>
          <p:cNvPr id="6" name="Title 1">
            <a:extLst>
              <a:ext uri="{FF2B5EF4-FFF2-40B4-BE49-F238E27FC236}">
                <a16:creationId xmlns:a16="http://schemas.microsoft.com/office/drawing/2014/main" id="{0F4EAFC0-6214-069D-C53E-9BEBD9CD1A86}"/>
              </a:ext>
            </a:extLst>
          </p:cNvPr>
          <p:cNvSpPr txBox="1">
            <a:spLocks/>
          </p:cNvSpPr>
          <p:nvPr/>
        </p:nvSpPr>
        <p:spPr>
          <a:xfrm>
            <a:off x="946033" y="290904"/>
            <a:ext cx="9707963" cy="136292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b="1" i="0" kern="1200" baseline="0">
                <a:solidFill>
                  <a:schemeClr val="tx1"/>
                </a:solidFill>
                <a:latin typeface="+mj-lt"/>
                <a:ea typeface="+mj-ea"/>
                <a:cs typeface="+mj-cs"/>
              </a:defRPr>
            </a:lvl1pPr>
          </a:lstStyle>
          <a:p>
            <a:r>
              <a:rPr lang="en-US" dirty="0">
                <a:solidFill>
                  <a:srgbClr val="4A1921"/>
                </a:solidFill>
              </a:rPr>
              <a:t> </a:t>
            </a:r>
          </a:p>
          <a:p>
            <a:r>
              <a:rPr lang="en-US" dirty="0">
                <a:solidFill>
                  <a:srgbClr val="4A1921"/>
                </a:solidFill>
              </a:rPr>
              <a:t>HUR MÄTER VI HÄSTVÄLFÄRD?</a:t>
            </a:r>
          </a:p>
        </p:txBody>
      </p:sp>
      <p:sp>
        <p:nvSpPr>
          <p:cNvPr id="7" name="Content Placeholder 2">
            <a:extLst>
              <a:ext uri="{FF2B5EF4-FFF2-40B4-BE49-F238E27FC236}">
                <a16:creationId xmlns:a16="http://schemas.microsoft.com/office/drawing/2014/main" id="{91991D71-65B6-4970-5307-CF2D6E622A27}"/>
              </a:ext>
            </a:extLst>
          </p:cNvPr>
          <p:cNvSpPr txBox="1">
            <a:spLocks/>
          </p:cNvSpPr>
          <p:nvPr/>
        </p:nvSpPr>
        <p:spPr>
          <a:xfrm>
            <a:off x="933923" y="1869475"/>
            <a:ext cx="10423947" cy="3295650"/>
          </a:xfrm>
          <a:prstGeom prst="rect">
            <a:avLst/>
          </a:prstGeom>
        </p:spPr>
        <p:txBody>
          <a:bodyPr/>
          <a:lstStyle>
            <a:lvl1pPr marL="228600" indent="-228600" algn="l" defTabSz="914400" rtl="0" eaLnBrk="1" latinLnBrk="0" hangingPunct="1">
              <a:lnSpc>
                <a:spcPct val="90000"/>
              </a:lnSpc>
              <a:spcBef>
                <a:spcPts val="1000"/>
              </a:spcBef>
              <a:buFontTx/>
              <a:buBlip>
                <a:blip r:embed="rId4"/>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Tx/>
              <a:buBlip>
                <a:blip r:embed="rId4"/>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Tx/>
              <a:buBlip>
                <a:blip r:embed="rId4"/>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Tx/>
              <a:buBlip>
                <a:blip r:embed="rId4"/>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Tx/>
              <a:buBlip>
                <a:blip r:embed="rId4"/>
              </a:buBlip>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40000"/>
              </a:lnSpc>
            </a:pPr>
            <a:r>
              <a:rPr lang="sv-SE" dirty="0">
                <a:latin typeface="Century Gothic" panose="020B0502020202020204" pitchFamily="34" charset="0"/>
              </a:rPr>
              <a:t> Djurbaserade mått</a:t>
            </a:r>
          </a:p>
          <a:p>
            <a:pPr>
              <a:lnSpc>
                <a:spcPct val="140000"/>
              </a:lnSpc>
            </a:pPr>
            <a:r>
              <a:rPr lang="sv-SE" b="1" dirty="0">
                <a:solidFill>
                  <a:srgbClr val="4A1921"/>
                </a:solidFill>
                <a:latin typeface="Century Gothic" panose="020B0502020202020204" pitchFamily="34" charset="0"/>
              </a:rPr>
              <a:t> </a:t>
            </a:r>
            <a:r>
              <a:rPr lang="sv-SE" dirty="0">
                <a:latin typeface="Century Gothic" panose="020B0502020202020204" pitchFamily="34" charset="0"/>
              </a:rPr>
              <a:t>Resursbaserade mått</a:t>
            </a:r>
          </a:p>
          <a:p>
            <a:pPr>
              <a:lnSpc>
                <a:spcPct val="140000"/>
              </a:lnSpc>
            </a:pPr>
            <a:r>
              <a:rPr lang="sv-SE" dirty="0">
                <a:latin typeface="Century Gothic" panose="020B0502020202020204" pitchFamily="34" charset="0"/>
              </a:rPr>
              <a:t> Människans inverkan på hästvälfärd</a:t>
            </a:r>
          </a:p>
        </p:txBody>
      </p:sp>
    </p:spTree>
    <p:extLst>
      <p:ext uri="{BB962C8B-B14F-4D97-AF65-F5344CB8AC3E}">
        <p14:creationId xmlns:p14="http://schemas.microsoft.com/office/powerpoint/2010/main" val="1025995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BF12D9-2829-5F7A-746A-929DC763A753}"/>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7CE80163-68BB-DADD-C5A2-552306F3624F}"/>
              </a:ext>
            </a:extLst>
          </p:cNvPr>
          <p:cNvSpPr txBox="1">
            <a:spLocks/>
          </p:cNvSpPr>
          <p:nvPr/>
        </p:nvSpPr>
        <p:spPr>
          <a:xfrm>
            <a:off x="1242018" y="853963"/>
            <a:ext cx="9707963" cy="28036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b="1" i="0" kern="1200" baseline="0">
                <a:solidFill>
                  <a:schemeClr val="tx1"/>
                </a:solidFill>
                <a:latin typeface="+mj-lt"/>
                <a:ea typeface="+mj-ea"/>
                <a:cs typeface="+mj-cs"/>
              </a:defRPr>
            </a:lvl1pPr>
          </a:lstStyle>
          <a:p>
            <a:endParaRPr lang="en-US" sz="4000" dirty="0">
              <a:solidFill>
                <a:srgbClr val="4A1921"/>
              </a:solidFill>
            </a:endParaRPr>
          </a:p>
          <a:p>
            <a:pPr algn="ctr"/>
            <a:r>
              <a:rPr lang="en-US" sz="4000" dirty="0">
                <a:solidFill>
                  <a:srgbClr val="4A1921"/>
                </a:solidFill>
              </a:rPr>
              <a:t>FÖRST EN PROMENAD, </a:t>
            </a:r>
          </a:p>
          <a:p>
            <a:pPr algn="ctr"/>
            <a:r>
              <a:rPr lang="en-US" sz="4000" dirty="0">
                <a:solidFill>
                  <a:srgbClr val="4A1921"/>
                </a:solidFill>
              </a:rPr>
              <a:t>EFTER DET ETT GOTT MELLIS! </a:t>
            </a:r>
          </a:p>
        </p:txBody>
      </p:sp>
    </p:spTree>
    <p:extLst>
      <p:ext uri="{BB962C8B-B14F-4D97-AF65-F5344CB8AC3E}">
        <p14:creationId xmlns:p14="http://schemas.microsoft.com/office/powerpoint/2010/main" val="18886080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FB43E7-4472-E037-0347-ACE7DAC11E47}"/>
            </a:ext>
          </a:extLst>
        </p:cNvPr>
        <p:cNvGrpSpPr/>
        <p:nvPr/>
      </p:nvGrpSpPr>
      <p:grpSpPr>
        <a:xfrm>
          <a:off x="0" y="0"/>
          <a:ext cx="0" cy="0"/>
          <a:chOff x="0" y="0"/>
          <a:chExt cx="0" cy="0"/>
        </a:xfrm>
      </p:grpSpPr>
      <p:pic>
        <p:nvPicPr>
          <p:cNvPr id="10" name="Bildobjekt 9" descr="En bild som visar person, utomhus, märr, hingst&#10;&#10;AI-genererat innehåll kan vara felaktigt.">
            <a:extLst>
              <a:ext uri="{FF2B5EF4-FFF2-40B4-BE49-F238E27FC236}">
                <a16:creationId xmlns:a16="http://schemas.microsoft.com/office/drawing/2014/main" id="{3D2CE064-B0A5-3F9C-CD6A-2A2FD680738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0751" y="0"/>
            <a:ext cx="13673829" cy="9093896"/>
          </a:xfrm>
          <a:prstGeom prst="rect">
            <a:avLst/>
          </a:prstGeom>
        </p:spPr>
      </p:pic>
      <p:sp>
        <p:nvSpPr>
          <p:cNvPr id="2" name="Content Placeholder 2">
            <a:extLst>
              <a:ext uri="{FF2B5EF4-FFF2-40B4-BE49-F238E27FC236}">
                <a16:creationId xmlns:a16="http://schemas.microsoft.com/office/drawing/2014/main" id="{FC6C252D-A390-C259-5239-F901C15580BB}"/>
              </a:ext>
            </a:extLst>
          </p:cNvPr>
          <p:cNvSpPr txBox="1">
            <a:spLocks/>
          </p:cNvSpPr>
          <p:nvPr/>
        </p:nvSpPr>
        <p:spPr>
          <a:xfrm>
            <a:off x="612648" y="2440131"/>
            <a:ext cx="9674352" cy="3295650"/>
          </a:xfrm>
          <a:prstGeom prst="rect">
            <a:avLst/>
          </a:prstGeom>
        </p:spPr>
        <p:txBody>
          <a:bodyPr/>
          <a:lstStyle>
            <a:lvl1pPr marL="228600" indent="-228600" algn="l" defTabSz="914400" rtl="0" eaLnBrk="1" latinLnBrk="0" hangingPunct="1">
              <a:lnSpc>
                <a:spcPct val="90000"/>
              </a:lnSpc>
              <a:spcBef>
                <a:spcPts val="1000"/>
              </a:spcBef>
              <a:buFontTx/>
              <a:buBlip>
                <a:blip r:embed="rId4"/>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Tx/>
              <a:buBlip>
                <a:blip r:embed="rId4"/>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Tx/>
              <a:buBlip>
                <a:blip r:embed="rId4"/>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Tx/>
              <a:buBlip>
                <a:blip r:embed="rId4"/>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Tx/>
              <a:buBlip>
                <a:blip r:embed="rId4"/>
              </a:buBlip>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sv-SE" dirty="0"/>
          </a:p>
        </p:txBody>
      </p:sp>
      <p:sp>
        <p:nvSpPr>
          <p:cNvPr id="6" name="Title 1">
            <a:extLst>
              <a:ext uri="{FF2B5EF4-FFF2-40B4-BE49-F238E27FC236}">
                <a16:creationId xmlns:a16="http://schemas.microsoft.com/office/drawing/2014/main" id="{0E710C43-387B-1F7F-0A08-96971A8003EB}"/>
              </a:ext>
            </a:extLst>
          </p:cNvPr>
          <p:cNvSpPr txBox="1">
            <a:spLocks/>
          </p:cNvSpPr>
          <p:nvPr/>
        </p:nvSpPr>
        <p:spPr>
          <a:xfrm>
            <a:off x="3466191" y="2747537"/>
            <a:ext cx="9707963" cy="136292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b="1" i="0" kern="1200" baseline="0">
                <a:solidFill>
                  <a:schemeClr val="tx1"/>
                </a:solidFill>
                <a:latin typeface="+mj-lt"/>
                <a:ea typeface="+mj-ea"/>
                <a:cs typeface="+mj-cs"/>
              </a:defRPr>
            </a:lvl1pPr>
          </a:lstStyle>
          <a:p>
            <a:r>
              <a:rPr lang="en-US" dirty="0">
                <a:solidFill>
                  <a:srgbClr val="4A1921"/>
                </a:solidFill>
              </a:rPr>
              <a:t> </a:t>
            </a:r>
          </a:p>
          <a:p>
            <a:r>
              <a:rPr lang="en-US" dirty="0">
                <a:solidFill>
                  <a:schemeClr val="bg1"/>
                </a:solidFill>
              </a:rPr>
              <a:t>DAGENS GÄST </a:t>
            </a:r>
          </a:p>
        </p:txBody>
      </p:sp>
    </p:spTree>
    <p:extLst>
      <p:ext uri="{BB962C8B-B14F-4D97-AF65-F5344CB8AC3E}">
        <p14:creationId xmlns:p14="http://schemas.microsoft.com/office/powerpoint/2010/main" val="9662843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7113CE5B-9E24-668F-F019-891E270C4268}"/>
            </a:ext>
          </a:extLst>
        </p:cNvPr>
        <p:cNvGrpSpPr/>
        <p:nvPr/>
      </p:nvGrpSpPr>
      <p:grpSpPr>
        <a:xfrm>
          <a:off x="0" y="0"/>
          <a:ext cx="0" cy="0"/>
          <a:chOff x="0" y="0"/>
          <a:chExt cx="0" cy="0"/>
        </a:xfrm>
      </p:grpSpPr>
      <p:sp>
        <p:nvSpPr>
          <p:cNvPr id="17" name="Title 1">
            <a:extLst>
              <a:ext uri="{FF2B5EF4-FFF2-40B4-BE49-F238E27FC236}">
                <a16:creationId xmlns:a16="http://schemas.microsoft.com/office/drawing/2014/main" id="{98C3BD5A-006B-E22E-9C30-0DDE23083565}"/>
              </a:ext>
            </a:extLst>
          </p:cNvPr>
          <p:cNvSpPr>
            <a:spLocks noGrp="1"/>
          </p:cNvSpPr>
          <p:nvPr>
            <p:ph type="title"/>
          </p:nvPr>
        </p:nvSpPr>
        <p:spPr>
          <a:xfrm>
            <a:off x="6244282" y="1276232"/>
            <a:ext cx="5129640" cy="1600200"/>
          </a:xfrm>
        </p:spPr>
        <p:txBody>
          <a:bodyPr/>
          <a:lstStyle/>
          <a:p>
            <a:r>
              <a:rPr lang="en-US" dirty="0">
                <a:solidFill>
                  <a:srgbClr val="4A1921"/>
                </a:solidFill>
              </a:rPr>
              <a:t>HUR KAN VI BLI HÄSTVÄNLIGARE?  </a:t>
            </a:r>
          </a:p>
        </p:txBody>
      </p:sp>
      <p:sp>
        <p:nvSpPr>
          <p:cNvPr id="6" name="Content Placeholder 3">
            <a:extLst>
              <a:ext uri="{FF2B5EF4-FFF2-40B4-BE49-F238E27FC236}">
                <a16:creationId xmlns:a16="http://schemas.microsoft.com/office/drawing/2014/main" id="{30E94E22-1828-9956-E7B0-311F4E33612C}"/>
              </a:ext>
            </a:extLst>
          </p:cNvPr>
          <p:cNvSpPr>
            <a:spLocks noGrp="1"/>
          </p:cNvSpPr>
          <p:nvPr>
            <p:ph type="body" sz="half" idx="2"/>
          </p:nvPr>
        </p:nvSpPr>
        <p:spPr>
          <a:xfrm>
            <a:off x="6244281" y="2950178"/>
            <a:ext cx="5129641" cy="3356317"/>
          </a:xfrm>
        </p:spPr>
        <p:txBody>
          <a:bodyPr>
            <a:normAutofit/>
          </a:bodyPr>
          <a:lstStyle/>
          <a:p>
            <a:pPr>
              <a:lnSpc>
                <a:spcPct val="140000"/>
              </a:lnSpc>
            </a:pPr>
            <a:r>
              <a:rPr lang="en-US" sz="2000" dirty="0" err="1"/>
              <a:t>På</a:t>
            </a:r>
            <a:r>
              <a:rPr lang="en-US" sz="2000" dirty="0"/>
              <a:t> </a:t>
            </a:r>
            <a:r>
              <a:rPr lang="en-US" sz="2000" dirty="0" err="1"/>
              <a:t>vilket</a:t>
            </a:r>
            <a:r>
              <a:rPr lang="en-US" sz="2000" dirty="0"/>
              <a:t> </a:t>
            </a:r>
            <a:r>
              <a:rPr lang="en-US" sz="2000" dirty="0" err="1"/>
              <a:t>sätt</a:t>
            </a:r>
            <a:r>
              <a:rPr lang="en-US" sz="2000" dirty="0"/>
              <a:t> </a:t>
            </a:r>
            <a:r>
              <a:rPr lang="en-US" sz="2000" dirty="0" err="1"/>
              <a:t>skulle</a:t>
            </a:r>
            <a:r>
              <a:rPr lang="en-US" sz="2000" dirty="0"/>
              <a:t> vi </a:t>
            </a:r>
            <a:r>
              <a:rPr lang="en-US" sz="2000" dirty="0" err="1"/>
              <a:t>kunna</a:t>
            </a:r>
            <a:r>
              <a:rPr lang="en-US" sz="2000" dirty="0"/>
              <a:t> </a:t>
            </a:r>
            <a:r>
              <a:rPr lang="en-US" sz="2000" dirty="0" err="1"/>
              <a:t>förbättra</a:t>
            </a:r>
            <a:r>
              <a:rPr lang="en-US" sz="2000" dirty="0"/>
              <a:t> </a:t>
            </a:r>
            <a:r>
              <a:rPr lang="en-US" sz="2000" dirty="0" err="1"/>
              <a:t>hästvälfärden</a:t>
            </a:r>
            <a:r>
              <a:rPr lang="en-US" sz="2000" dirty="0"/>
              <a:t> hos </a:t>
            </a:r>
            <a:r>
              <a:rPr lang="en-US" sz="2000" dirty="0" err="1"/>
              <a:t>oss</a:t>
            </a:r>
            <a:r>
              <a:rPr lang="en-US" sz="2000" dirty="0"/>
              <a:t>? Vad </a:t>
            </a:r>
            <a:r>
              <a:rPr lang="en-US" sz="2000" dirty="0" err="1"/>
              <a:t>tycker</a:t>
            </a:r>
            <a:r>
              <a:rPr lang="en-US" sz="2000" dirty="0"/>
              <a:t> </a:t>
            </a:r>
            <a:r>
              <a:rPr lang="en-US" sz="2000" dirty="0" err="1"/>
              <a:t>ni</a:t>
            </a:r>
            <a:r>
              <a:rPr lang="en-US" sz="2000" dirty="0"/>
              <a:t> </a:t>
            </a:r>
            <a:r>
              <a:rPr lang="en-US" sz="2000" dirty="0" err="1"/>
              <a:t>skulle</a:t>
            </a:r>
            <a:r>
              <a:rPr lang="en-US" sz="2000" dirty="0"/>
              <a:t> </a:t>
            </a:r>
            <a:r>
              <a:rPr lang="en-US" sz="2000" dirty="0" err="1"/>
              <a:t>kunna</a:t>
            </a:r>
            <a:r>
              <a:rPr lang="en-US" sz="2000" dirty="0"/>
              <a:t> </a:t>
            </a:r>
            <a:r>
              <a:rPr lang="en-US" sz="2000" dirty="0" err="1"/>
              <a:t>förbättras</a:t>
            </a:r>
            <a:r>
              <a:rPr lang="en-US" sz="2000" dirty="0"/>
              <a:t>? </a:t>
            </a:r>
            <a:r>
              <a:rPr lang="en-US" sz="2000" dirty="0" err="1"/>
              <a:t>På</a:t>
            </a:r>
            <a:r>
              <a:rPr lang="en-US" sz="2000" dirty="0"/>
              <a:t> </a:t>
            </a:r>
            <a:r>
              <a:rPr lang="en-US" sz="2000" dirty="0" err="1"/>
              <a:t>vilket</a:t>
            </a:r>
            <a:r>
              <a:rPr lang="en-US" sz="2000" dirty="0"/>
              <a:t> </a:t>
            </a:r>
            <a:r>
              <a:rPr lang="en-US" sz="2000" dirty="0" err="1"/>
              <a:t>sätt</a:t>
            </a:r>
            <a:r>
              <a:rPr lang="en-US" sz="2000" dirty="0"/>
              <a:t> </a:t>
            </a:r>
            <a:r>
              <a:rPr lang="en-US" sz="2000" dirty="0" err="1"/>
              <a:t>skulle</a:t>
            </a:r>
            <a:r>
              <a:rPr lang="en-US" sz="2000" dirty="0"/>
              <a:t> det </a:t>
            </a:r>
            <a:r>
              <a:rPr lang="en-US" sz="2000" dirty="0" err="1"/>
              <a:t>gå</a:t>
            </a:r>
            <a:r>
              <a:rPr lang="en-US" sz="2000" dirty="0"/>
              <a:t> </a:t>
            </a:r>
            <a:r>
              <a:rPr lang="en-US" sz="2000" dirty="0" err="1"/>
              <a:t>att</a:t>
            </a:r>
            <a:r>
              <a:rPr lang="en-US" sz="2000" dirty="0"/>
              <a:t> </a:t>
            </a:r>
            <a:r>
              <a:rPr lang="en-US" sz="2000" dirty="0" err="1"/>
              <a:t>lösa</a:t>
            </a:r>
            <a:r>
              <a:rPr lang="en-US" sz="2000" dirty="0"/>
              <a:t>? </a:t>
            </a:r>
          </a:p>
          <a:p>
            <a:pPr>
              <a:lnSpc>
                <a:spcPct val="140000"/>
              </a:lnSpc>
            </a:pPr>
            <a:r>
              <a:rPr lang="en-US" sz="2000" dirty="0" err="1"/>
              <a:t>Diskutera</a:t>
            </a:r>
            <a:r>
              <a:rPr lang="en-US" sz="2000" dirty="0"/>
              <a:t> med den du sitter </a:t>
            </a:r>
            <a:r>
              <a:rPr lang="en-US" sz="2000" dirty="0" err="1"/>
              <a:t>intill</a:t>
            </a:r>
            <a:r>
              <a:rPr lang="en-US" sz="2000" dirty="0"/>
              <a:t>, </a:t>
            </a:r>
            <a:r>
              <a:rPr lang="en-US" sz="2000" dirty="0" err="1"/>
              <a:t>och</a:t>
            </a:r>
            <a:r>
              <a:rPr lang="en-US" sz="2000" dirty="0"/>
              <a:t> sedan tar vi det </a:t>
            </a:r>
            <a:r>
              <a:rPr lang="en-US" sz="2000" dirty="0" err="1"/>
              <a:t>i</a:t>
            </a:r>
            <a:r>
              <a:rPr lang="en-US" sz="2000" dirty="0"/>
              <a:t> </a:t>
            </a:r>
            <a:r>
              <a:rPr lang="en-US" sz="2000" dirty="0" err="1"/>
              <a:t>hela</a:t>
            </a:r>
            <a:r>
              <a:rPr lang="en-US" sz="2000" dirty="0"/>
              <a:t> </a:t>
            </a:r>
            <a:r>
              <a:rPr lang="en-US" sz="2000" dirty="0" err="1"/>
              <a:t>gruppen</a:t>
            </a:r>
            <a:r>
              <a:rPr lang="en-US" sz="2000" dirty="0"/>
              <a:t>. </a:t>
            </a:r>
          </a:p>
        </p:txBody>
      </p:sp>
      <p:pic>
        <p:nvPicPr>
          <p:cNvPr id="5" name="Platshållare för bild 4" descr="En bild som visar utomhus, gräs, träd, himmel&#10;&#10;AI-genererat innehåll kan vara felaktigt.">
            <a:extLst>
              <a:ext uri="{FF2B5EF4-FFF2-40B4-BE49-F238E27FC236}">
                <a16:creationId xmlns:a16="http://schemas.microsoft.com/office/drawing/2014/main" id="{0953CCC3-14F5-482E-48E6-5A412C853426}"/>
              </a:ext>
            </a:extLst>
          </p:cNvPr>
          <p:cNvPicPr>
            <a:picLocks noGrp="1" noChangeAspect="1"/>
          </p:cNvPicPr>
          <p:nvPr>
            <p:ph type="pic" idx="1"/>
          </p:nvPr>
        </p:nvPicPr>
        <p:blipFill>
          <a:blip r:embed="rId4" cstate="screen">
            <a:extLst>
              <a:ext uri="{28A0092B-C50C-407E-A947-70E740481C1C}">
                <a14:useLocalDpi xmlns:a14="http://schemas.microsoft.com/office/drawing/2010/main"/>
              </a:ext>
            </a:extLst>
          </a:blip>
          <a:srcRect/>
          <a:stretch/>
        </p:blipFill>
        <p:spPr>
          <a:xfrm>
            <a:off x="0" y="0"/>
            <a:ext cx="5711825" cy="6858000"/>
          </a:xfrm>
        </p:spPr>
      </p:pic>
    </p:spTree>
    <p:extLst>
      <p:ext uri="{BB962C8B-B14F-4D97-AF65-F5344CB8AC3E}">
        <p14:creationId xmlns:p14="http://schemas.microsoft.com/office/powerpoint/2010/main" val="6608266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C15B2A3A-30EA-E3BE-A2CB-70F6002ECF9C}"/>
            </a:ext>
          </a:extLst>
        </p:cNvPr>
        <p:cNvGrpSpPr/>
        <p:nvPr/>
      </p:nvGrpSpPr>
      <p:grpSpPr>
        <a:xfrm>
          <a:off x="0" y="0"/>
          <a:ext cx="0" cy="0"/>
          <a:chOff x="0" y="0"/>
          <a:chExt cx="0" cy="0"/>
        </a:xfrm>
      </p:grpSpPr>
      <p:sp>
        <p:nvSpPr>
          <p:cNvPr id="17" name="Title 1">
            <a:extLst>
              <a:ext uri="{FF2B5EF4-FFF2-40B4-BE49-F238E27FC236}">
                <a16:creationId xmlns:a16="http://schemas.microsoft.com/office/drawing/2014/main" id="{2CE11D6F-5B1B-924B-3E11-57E9B69B542E}"/>
              </a:ext>
            </a:extLst>
          </p:cNvPr>
          <p:cNvSpPr>
            <a:spLocks noGrp="1"/>
          </p:cNvSpPr>
          <p:nvPr>
            <p:ph type="title"/>
          </p:nvPr>
        </p:nvSpPr>
        <p:spPr>
          <a:xfrm>
            <a:off x="6425513" y="2044075"/>
            <a:ext cx="4427414" cy="2033655"/>
          </a:xfrm>
        </p:spPr>
        <p:txBody>
          <a:bodyPr/>
          <a:lstStyle/>
          <a:p>
            <a:r>
              <a:rPr lang="en-US" dirty="0">
                <a:solidFill>
                  <a:srgbClr val="4A1921"/>
                </a:solidFill>
              </a:rPr>
              <a:t>HAR DAGEN MOTSVARAT DINA FÖRVÄNTNINGAR?</a:t>
            </a:r>
          </a:p>
        </p:txBody>
      </p:sp>
      <p:pic>
        <p:nvPicPr>
          <p:cNvPr id="5" name="Platshållare för bild 4" descr="En bild som visar utomhus, gräs, däggdjur, himmel&#10;&#10;AI-genererat innehåll kan vara felaktigt.">
            <a:extLst>
              <a:ext uri="{FF2B5EF4-FFF2-40B4-BE49-F238E27FC236}">
                <a16:creationId xmlns:a16="http://schemas.microsoft.com/office/drawing/2014/main" id="{7FF349FA-32F5-7243-298F-71661F7F96BD}"/>
              </a:ext>
            </a:extLst>
          </p:cNvPr>
          <p:cNvPicPr>
            <a:picLocks noGrp="1" noChangeAspect="1"/>
          </p:cNvPicPr>
          <p:nvPr>
            <p:ph type="pic" idx="1"/>
          </p:nvPr>
        </p:nvPicPr>
        <p:blipFill>
          <a:blip r:embed="rId4" cstate="screen">
            <a:extLst>
              <a:ext uri="{28A0092B-C50C-407E-A947-70E740481C1C}">
                <a14:useLocalDpi xmlns:a14="http://schemas.microsoft.com/office/drawing/2010/main"/>
              </a:ext>
            </a:extLst>
          </a:blip>
          <a:srcRect/>
          <a:stretch/>
        </p:blipFill>
        <p:spPr>
          <a:xfrm>
            <a:off x="0" y="0"/>
            <a:ext cx="5765800" cy="6858000"/>
          </a:xfrm>
        </p:spPr>
      </p:pic>
    </p:spTree>
    <p:extLst>
      <p:ext uri="{BB962C8B-B14F-4D97-AF65-F5344CB8AC3E}">
        <p14:creationId xmlns:p14="http://schemas.microsoft.com/office/powerpoint/2010/main" val="544456060"/>
      </p:ext>
    </p:extLst>
  </p:cSld>
  <p:clrMapOvr>
    <a:masterClrMapping/>
  </p:clrMapOvr>
</p:sld>
</file>

<file path=ppt/theme/theme1.xml><?xml version="1.0" encoding="utf-8"?>
<a:theme xmlns:a="http://schemas.openxmlformats.org/drawingml/2006/main" name="Office-tema">
  <a:themeElements>
    <a:clrScheme name="SvRF">
      <a:dk1>
        <a:srgbClr val="000000"/>
      </a:dk1>
      <a:lt1>
        <a:srgbClr val="FFFFFF"/>
      </a:lt1>
      <a:dk2>
        <a:srgbClr val="0E2841"/>
      </a:dk2>
      <a:lt2>
        <a:srgbClr val="E8E8E8"/>
      </a:lt2>
      <a:accent1>
        <a:srgbClr val="FFDA1A"/>
      </a:accent1>
      <a:accent2>
        <a:srgbClr val="00678D"/>
      </a:accent2>
      <a:accent3>
        <a:srgbClr val="8F3341"/>
      </a:accent3>
      <a:accent4>
        <a:srgbClr val="0F9ED5"/>
      </a:accent4>
      <a:accent5>
        <a:srgbClr val="A02B93"/>
      </a:accent5>
      <a:accent6>
        <a:srgbClr val="4EA72E"/>
      </a:accent6>
      <a:hlink>
        <a:srgbClr val="467886"/>
      </a:hlink>
      <a:folHlink>
        <a:srgbClr val="96607D"/>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PT bakgrund RU65+" id="{15A51CF8-7FD2-5342-A8B9-545829F829AE}" vid="{7D1372F3-5EDB-194D-9CD6-5E03084B9303}"/>
    </a:ext>
  </a:extLst>
</a:theme>
</file>

<file path=ppt/theme/theme2.xml><?xml version="1.0" encoding="utf-8"?>
<a:theme xmlns:a="http://schemas.openxmlformats.org/drawingml/2006/main" name="2_Office-tema">
  <a:themeElements>
    <a:clrScheme name="SvRF">
      <a:dk1>
        <a:srgbClr val="000000"/>
      </a:dk1>
      <a:lt1>
        <a:srgbClr val="FFFFFF"/>
      </a:lt1>
      <a:dk2>
        <a:srgbClr val="0E2841"/>
      </a:dk2>
      <a:lt2>
        <a:srgbClr val="E8E8E8"/>
      </a:lt2>
      <a:accent1>
        <a:srgbClr val="FFDA1A"/>
      </a:accent1>
      <a:accent2>
        <a:srgbClr val="00678D"/>
      </a:accent2>
      <a:accent3>
        <a:srgbClr val="8F3341"/>
      </a:accent3>
      <a:accent4>
        <a:srgbClr val="0F9ED5"/>
      </a:accent4>
      <a:accent5>
        <a:srgbClr val="A02B93"/>
      </a:accent5>
      <a:accent6>
        <a:srgbClr val="4EA72E"/>
      </a:accent6>
      <a:hlink>
        <a:srgbClr val="467886"/>
      </a:hlink>
      <a:folHlink>
        <a:srgbClr val="96607D"/>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PT bakgrund RU65+" id="{15A51CF8-7FD2-5342-A8B9-545829F829AE}" vid="{9F6553F3-11EB-1645-AC94-F96C955F23C1}"/>
    </a:ext>
  </a:extLst>
</a:theme>
</file>

<file path=ppt/theme/theme3.xml><?xml version="1.0" encoding="utf-8"?>
<a:theme xmlns:a="http://schemas.openxmlformats.org/drawingml/2006/main" name="1_Office-tema">
  <a:themeElements>
    <a:clrScheme name="SvRF">
      <a:dk1>
        <a:srgbClr val="000000"/>
      </a:dk1>
      <a:lt1>
        <a:srgbClr val="FFFFFF"/>
      </a:lt1>
      <a:dk2>
        <a:srgbClr val="0E2841"/>
      </a:dk2>
      <a:lt2>
        <a:srgbClr val="E8E8E8"/>
      </a:lt2>
      <a:accent1>
        <a:srgbClr val="FFDA1A"/>
      </a:accent1>
      <a:accent2>
        <a:srgbClr val="00678D"/>
      </a:accent2>
      <a:accent3>
        <a:srgbClr val="8F3341"/>
      </a:accent3>
      <a:accent4>
        <a:srgbClr val="0F9ED5"/>
      </a:accent4>
      <a:accent5>
        <a:srgbClr val="A02B93"/>
      </a:accent5>
      <a:accent6>
        <a:srgbClr val="4EA72E"/>
      </a:accent6>
      <a:hlink>
        <a:srgbClr val="467886"/>
      </a:hlink>
      <a:folHlink>
        <a:srgbClr val="96607D"/>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PT bakgrund RU65+" id="{15A51CF8-7FD2-5342-A8B9-545829F829AE}" vid="{98C0AA2A-3EE3-E34B-9F27-3C8E34EF99A0}"/>
    </a:ext>
  </a:ext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Office-tema</Template>
  <TotalTime>588</TotalTime>
  <Words>2106</Words>
  <Application>Microsoft Macintosh PowerPoint</Application>
  <PresentationFormat>Bredbild</PresentationFormat>
  <Paragraphs>123</Paragraphs>
  <Slides>17</Slides>
  <Notes>17</Notes>
  <HiddenSlides>0</HiddenSlides>
  <MMClips>0</MMClips>
  <ScaleCrop>false</ScaleCrop>
  <HeadingPairs>
    <vt:vector size="6" baseType="variant">
      <vt:variant>
        <vt:lpstr>Använt teckensnitt</vt:lpstr>
      </vt:variant>
      <vt:variant>
        <vt:i4>5</vt:i4>
      </vt:variant>
      <vt:variant>
        <vt:lpstr>Tema</vt:lpstr>
      </vt:variant>
      <vt:variant>
        <vt:i4>3</vt:i4>
      </vt:variant>
      <vt:variant>
        <vt:lpstr>Bildrubriker</vt:lpstr>
      </vt:variant>
      <vt:variant>
        <vt:i4>17</vt:i4>
      </vt:variant>
    </vt:vector>
  </HeadingPairs>
  <TitlesOfParts>
    <vt:vector size="25" baseType="lpstr">
      <vt:lpstr>Aptos</vt:lpstr>
      <vt:lpstr>Arial</vt:lpstr>
      <vt:lpstr>Century Gothic</vt:lpstr>
      <vt:lpstr>Helvetica</vt:lpstr>
      <vt:lpstr>ProximaNova</vt:lpstr>
      <vt:lpstr>Office-tema</vt:lpstr>
      <vt:lpstr>2_Office-tema</vt:lpstr>
      <vt:lpstr>1_Office-tema</vt:lpstr>
      <vt:lpstr>RYTTARUTVECKLING 65+</vt:lpstr>
      <vt:lpstr>RIDSPORT HELA LIVET</vt:lpstr>
      <vt:lpstr>TRIVSELREGLER &amp; FÖRVÄNTNINGAR</vt:lpstr>
      <vt:lpstr>HÄSTVÄLFÄRD</vt:lpstr>
      <vt:lpstr>PowerPoint-presentation</vt:lpstr>
      <vt:lpstr>VAD ÄR DJURSKYDD OCH VAD ÄR HÄSTVÄLFÄRD?</vt:lpstr>
      <vt:lpstr>DE FEM DOMÄNERNA</vt:lpstr>
      <vt:lpstr>UTFODRING</vt:lpstr>
      <vt:lpstr>FYSISK MILJÖ</vt:lpstr>
      <vt:lpstr>HÄSTENS HÄLSA</vt:lpstr>
      <vt:lpstr>BETEENDE</vt:lpstr>
      <vt:lpstr>MENTALT VÄLMÅENDE</vt:lpstr>
      <vt:lpstr>PowerPoint-presentation</vt:lpstr>
      <vt:lpstr>PowerPoint-presentation</vt:lpstr>
      <vt:lpstr>PowerPoint-presentation</vt:lpstr>
      <vt:lpstr>HUR KAN VI BLI HÄSTVÄNLIGARE?  </vt:lpstr>
      <vt:lpstr>HAR DAGEN MOTSVARAT DINA FÖRVÄNTNINGAR?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Jessica Ortiz Bergström</dc:creator>
  <cp:lastModifiedBy>Jessica Ortiz Bergström</cp:lastModifiedBy>
  <cp:revision>15</cp:revision>
  <cp:lastPrinted>2025-03-11T18:33:41Z</cp:lastPrinted>
  <dcterms:created xsi:type="dcterms:W3CDTF">2025-03-11T12:33:08Z</dcterms:created>
  <dcterms:modified xsi:type="dcterms:W3CDTF">2025-04-15T08:53:56Z</dcterms:modified>
</cp:coreProperties>
</file>