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62" r:id="rId3"/>
  </p:sldMasterIdLst>
  <p:notesMasterIdLst>
    <p:notesMasterId r:id="rId19"/>
  </p:notesMasterIdLst>
  <p:sldIdLst>
    <p:sldId id="262" r:id="rId4"/>
    <p:sldId id="256" r:id="rId5"/>
    <p:sldId id="272" r:id="rId6"/>
    <p:sldId id="274" r:id="rId7"/>
    <p:sldId id="258" r:id="rId8"/>
    <p:sldId id="273" r:id="rId9"/>
    <p:sldId id="261" r:id="rId10"/>
    <p:sldId id="263" r:id="rId11"/>
    <p:sldId id="282" r:id="rId12"/>
    <p:sldId id="285" r:id="rId13"/>
    <p:sldId id="284" r:id="rId14"/>
    <p:sldId id="271" r:id="rId15"/>
    <p:sldId id="277" r:id="rId16"/>
    <p:sldId id="281" r:id="rId17"/>
    <p:sldId id="280"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p:restoredTop sz="81595"/>
  </p:normalViewPr>
  <p:slideViewPr>
    <p:cSldViewPr snapToGrid="0">
      <p:cViewPr varScale="1">
        <p:scale>
          <a:sx n="77" d="100"/>
          <a:sy n="77" d="100"/>
        </p:scale>
        <p:origin x="1816" y="48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82CD2-6C58-3E42-86E9-0BDC9764C6C6}" type="datetimeFigureOut">
              <a:rPr lang="sv-SE" smtClean="0"/>
              <a:t>2025-04-15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17291-3101-554B-8389-2AFE84915B4A}" type="slidenum">
              <a:rPr lang="sv-SE" smtClean="0"/>
              <a:t>‹#›</a:t>
            </a:fld>
            <a:endParaRPr lang="sv-SE"/>
          </a:p>
        </p:txBody>
      </p:sp>
    </p:spTree>
    <p:extLst>
      <p:ext uri="{BB962C8B-B14F-4D97-AF65-F5344CB8AC3E}">
        <p14:creationId xmlns:p14="http://schemas.microsoft.com/office/powerpoint/2010/main" val="363947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a:t>
            </a:fld>
            <a:endParaRPr lang="sv-SE"/>
          </a:p>
        </p:txBody>
      </p:sp>
    </p:spTree>
    <p:extLst>
      <p:ext uri="{BB962C8B-B14F-4D97-AF65-F5344CB8AC3E}">
        <p14:creationId xmlns:p14="http://schemas.microsoft.com/office/powerpoint/2010/main" val="77175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2</a:t>
            </a:fld>
            <a:endParaRPr lang="sv-SE"/>
          </a:p>
        </p:txBody>
      </p:sp>
    </p:spTree>
    <p:extLst>
      <p:ext uri="{BB962C8B-B14F-4D97-AF65-F5344CB8AC3E}">
        <p14:creationId xmlns:p14="http://schemas.microsoft.com/office/powerpoint/2010/main" val="636263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VARVET RUNT</a:t>
            </a:r>
          </a:p>
        </p:txBody>
      </p:sp>
      <p:sp>
        <p:nvSpPr>
          <p:cNvPr id="4" name="Platshållare för bildnummer 3"/>
          <p:cNvSpPr>
            <a:spLocks noGrp="1"/>
          </p:cNvSpPr>
          <p:nvPr>
            <p:ph type="sldNum" sz="quarter" idx="5"/>
          </p:nvPr>
        </p:nvSpPr>
        <p:spPr/>
        <p:txBody>
          <a:bodyPr/>
          <a:lstStyle/>
          <a:p>
            <a:fld id="{3A417291-3101-554B-8389-2AFE84915B4A}" type="slidenum">
              <a:rPr lang="sv-SE" smtClean="0"/>
              <a:t>3</a:t>
            </a:fld>
            <a:endParaRPr lang="sv-SE"/>
          </a:p>
        </p:txBody>
      </p:sp>
    </p:spTree>
    <p:extLst>
      <p:ext uri="{BB962C8B-B14F-4D97-AF65-F5344CB8AC3E}">
        <p14:creationId xmlns:p14="http://schemas.microsoft.com/office/powerpoint/2010/main" val="565258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Trivselregler</a:t>
            </a:r>
            <a:r>
              <a:rPr lang="sv-SE" dirty="0"/>
              <a:t>. Stäm av de trivselregler som ni har kommit överens om. </a:t>
            </a:r>
          </a:p>
          <a:p>
            <a:endParaRPr lang="sv-SE" dirty="0"/>
          </a:p>
          <a:p>
            <a:r>
              <a:rPr lang="sv-SE" b="1" dirty="0"/>
              <a:t>Förväntningar på dagen? </a:t>
            </a:r>
            <a:r>
              <a:rPr lang="sv-SE" dirty="0"/>
              <a:t>Vad hoppas man komma härifrån med? Kanske rentav med ett nytt ideellt uppdrag! </a:t>
            </a:r>
            <a:r>
              <a:rPr lang="sv-SE" dirty="0">
                <a:sym typeface="Wingdings" pitchFamily="2" charset="2"/>
              </a:rPr>
              <a:t> </a:t>
            </a:r>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4</a:t>
            </a:fld>
            <a:endParaRPr lang="sv-SE"/>
          </a:p>
        </p:txBody>
      </p:sp>
    </p:spTree>
    <p:extLst>
      <p:ext uri="{BB962C8B-B14F-4D97-AF65-F5344CB8AC3E}">
        <p14:creationId xmlns:p14="http://schemas.microsoft.com/office/powerpoint/2010/main" val="260517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1" i="0" dirty="0">
                <a:solidFill>
                  <a:srgbClr val="000000"/>
                </a:solidFill>
                <a:effectLst/>
                <a:latin typeface="var(--vimeo-fonts-heading)"/>
              </a:rPr>
              <a:t>Hur hänger vi ihop?</a:t>
            </a:r>
          </a:p>
          <a:p>
            <a:pPr algn="l"/>
            <a:endParaRPr lang="sv-SE" b="1" i="0" dirty="0">
              <a:solidFill>
                <a:srgbClr val="000000"/>
              </a:solidFill>
              <a:effectLst/>
              <a:latin typeface="var(--vimeo-fonts-heading)"/>
            </a:endParaRPr>
          </a:p>
          <a:p>
            <a:pPr algn="l"/>
            <a:r>
              <a:rPr lang="sv-SE" b="0" i="0" dirty="0" err="1">
                <a:solidFill>
                  <a:srgbClr val="000000"/>
                </a:solidFill>
                <a:effectLst/>
                <a:latin typeface="var(--vimeo-fonts-heading)"/>
              </a:rPr>
              <a:t>https</a:t>
            </a:r>
            <a:r>
              <a:rPr lang="sv-SE" b="0" i="0" dirty="0">
                <a:solidFill>
                  <a:srgbClr val="000000"/>
                </a:solidFill>
                <a:effectLst/>
                <a:latin typeface="var(--vimeo-fonts-heading)"/>
              </a:rPr>
              <a:t>://</a:t>
            </a:r>
            <a:r>
              <a:rPr lang="sv-SE" b="0" i="0" dirty="0" err="1">
                <a:solidFill>
                  <a:srgbClr val="000000"/>
                </a:solidFill>
                <a:effectLst/>
                <a:latin typeface="var(--vimeo-fonts-heading)"/>
              </a:rPr>
              <a:t>www.youtube.com</a:t>
            </a:r>
            <a:r>
              <a:rPr lang="sv-SE" b="0" i="0" dirty="0">
                <a:solidFill>
                  <a:srgbClr val="000000"/>
                </a:solidFill>
                <a:effectLst/>
                <a:latin typeface="var(--vimeo-fonts-heading)"/>
              </a:rPr>
              <a:t>/</a:t>
            </a:r>
            <a:r>
              <a:rPr lang="sv-SE" b="0" i="0" dirty="0" err="1">
                <a:solidFill>
                  <a:srgbClr val="000000"/>
                </a:solidFill>
                <a:effectLst/>
                <a:latin typeface="var(--vimeo-fonts-heading)"/>
              </a:rPr>
              <a:t>watch?v</a:t>
            </a:r>
            <a:r>
              <a:rPr lang="sv-SE" b="0" i="0" dirty="0">
                <a:solidFill>
                  <a:srgbClr val="000000"/>
                </a:solidFill>
                <a:effectLst/>
                <a:latin typeface="var(--vimeo-fonts-heading)"/>
              </a:rPr>
              <a:t>=-fu5tyLLjM8&amp;t=1s</a:t>
            </a:r>
          </a:p>
        </p:txBody>
      </p:sp>
      <p:sp>
        <p:nvSpPr>
          <p:cNvPr id="4" name="Platshållare för bildnummer 3"/>
          <p:cNvSpPr>
            <a:spLocks noGrp="1"/>
          </p:cNvSpPr>
          <p:nvPr>
            <p:ph type="sldNum" sz="quarter" idx="5"/>
          </p:nvPr>
        </p:nvSpPr>
        <p:spPr/>
        <p:txBody>
          <a:bodyPr/>
          <a:lstStyle/>
          <a:p>
            <a:fld id="{3A417291-3101-554B-8389-2AFE84915B4A}" type="slidenum">
              <a:rPr lang="sv-SE" smtClean="0"/>
              <a:t>5</a:t>
            </a:fld>
            <a:endParaRPr lang="sv-SE"/>
          </a:p>
        </p:txBody>
      </p:sp>
    </p:spTree>
    <p:extLst>
      <p:ext uri="{BB962C8B-B14F-4D97-AF65-F5344CB8AC3E}">
        <p14:creationId xmlns:p14="http://schemas.microsoft.com/office/powerpoint/2010/main" val="3538494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buFont typeface="Arial" panose="020B0604020202020204" pitchFamily="34" charset="0"/>
              <a:buChar char="•"/>
            </a:pPr>
            <a:r>
              <a:rPr lang="sv-SE" b="1" i="0" dirty="0">
                <a:solidFill>
                  <a:srgbClr val="3B3B3B"/>
                </a:solidFill>
                <a:effectLst/>
                <a:latin typeface="Metric"/>
              </a:rPr>
              <a:t>Låt deltagarna prata med ”grannen”. Hur berikar hästarna deras liv och vardag? Skriv gärna upp vad de säger och vad de lyfter fram. Det kan användas för att i nästa steg – nå ut med information för att få fler äldre att hitta till stallet. </a:t>
            </a:r>
          </a:p>
          <a:p>
            <a:pPr algn="l">
              <a:buFont typeface="Arial" panose="020B0604020202020204" pitchFamily="34" charset="0"/>
              <a:buChar char="•"/>
            </a:pPr>
            <a:endParaRPr lang="sv-SE" b="1" i="0" dirty="0">
              <a:solidFill>
                <a:srgbClr val="3B3B3B"/>
              </a:solidFill>
              <a:effectLst/>
              <a:latin typeface="Metric"/>
            </a:endParaRPr>
          </a:p>
          <a:p>
            <a:pPr algn="l">
              <a:buFont typeface="Arial" panose="020B0604020202020204" pitchFamily="34" charset="0"/>
              <a:buChar char="•"/>
            </a:pPr>
            <a:r>
              <a:rPr lang="sv-SE" b="1" i="0" dirty="0">
                <a:solidFill>
                  <a:srgbClr val="3B3B3B"/>
                </a:solidFill>
                <a:effectLst/>
                <a:latin typeface="Metric"/>
              </a:rPr>
              <a:t>Engagera de äldre medlemmar som redan finns, be dem bjuda med en kompis. Lyssna in – vad tror de? Vad tycker de? Hur ska klubben få fler äldre att komma?</a:t>
            </a: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6</a:t>
            </a:fld>
            <a:endParaRPr lang="sv-SE"/>
          </a:p>
        </p:txBody>
      </p:sp>
    </p:spTree>
    <p:extLst>
      <p:ext uri="{BB962C8B-B14F-4D97-AF65-F5344CB8AC3E}">
        <p14:creationId xmlns:p14="http://schemas.microsoft.com/office/powerpoint/2010/main" val="700824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solidFill>
                <a:schemeClr val="tx1"/>
              </a:solidFill>
            </a:endParaRPr>
          </a:p>
          <a:p>
            <a:pPr>
              <a:buNone/>
            </a:pPr>
            <a:r>
              <a:rPr lang="sv-SE" i="1" dirty="0">
                <a:effectLst/>
                <a:latin typeface="Times"/>
              </a:rPr>
              <a:t>En viktig del av föreningslivet är det ideella,</a:t>
            </a:r>
            <a:r>
              <a:rPr lang="sv-SE" i="0" dirty="0">
                <a:effectLst/>
                <a:latin typeface="Times"/>
              </a:rPr>
              <a:t> </a:t>
            </a:r>
            <a:r>
              <a:rPr lang="sv-SE" i="1" dirty="0">
                <a:effectLst/>
                <a:latin typeface="Times"/>
              </a:rPr>
              <a:t>frivilliga arbetet där vi tillsammans</a:t>
            </a:r>
            <a:r>
              <a:rPr lang="sv-SE" i="0" dirty="0">
                <a:effectLst/>
                <a:latin typeface="Times"/>
              </a:rPr>
              <a:t> </a:t>
            </a:r>
            <a:r>
              <a:rPr lang="sv-SE" i="1" dirty="0">
                <a:effectLst/>
                <a:latin typeface="Times"/>
              </a:rPr>
              <a:t>genomför olika aktiviteter. Att vara ideell</a:t>
            </a:r>
            <a:r>
              <a:rPr lang="sv-SE" i="0" dirty="0">
                <a:effectLst/>
                <a:latin typeface="Times"/>
              </a:rPr>
              <a:t> </a:t>
            </a:r>
            <a:r>
              <a:rPr lang="sv-SE" i="1" dirty="0">
                <a:effectLst/>
                <a:latin typeface="Times"/>
              </a:rPr>
              <a:t>är en viktig del av den svenska ridsportens</a:t>
            </a:r>
            <a:r>
              <a:rPr lang="sv-SE" i="0" dirty="0">
                <a:effectLst/>
                <a:latin typeface="Times"/>
              </a:rPr>
              <a:t> </a:t>
            </a:r>
            <a:r>
              <a:rPr lang="sv-SE" i="1" dirty="0">
                <a:effectLst/>
                <a:latin typeface="Times"/>
              </a:rPr>
              <a:t>tradition och kultur. Genom att arbeta tillsammans</a:t>
            </a:r>
            <a:r>
              <a:rPr lang="sv-SE" i="0" dirty="0">
                <a:effectLst/>
                <a:latin typeface="Times"/>
              </a:rPr>
              <a:t> </a:t>
            </a:r>
            <a:r>
              <a:rPr lang="sv-SE" i="1" dirty="0">
                <a:effectLst/>
                <a:latin typeface="Times"/>
              </a:rPr>
              <a:t>och bidra till den gemensamma</a:t>
            </a:r>
            <a:r>
              <a:rPr lang="sv-SE" i="0" dirty="0">
                <a:effectLst/>
                <a:latin typeface="Times"/>
              </a:rPr>
              <a:t> </a:t>
            </a:r>
            <a:r>
              <a:rPr lang="sv-SE" i="1" dirty="0">
                <a:effectLst/>
                <a:latin typeface="Times"/>
              </a:rPr>
              <a:t>verksamheten är vi med och bevarar och</a:t>
            </a:r>
            <a:r>
              <a:rPr lang="sv-SE" i="0" dirty="0">
                <a:effectLst/>
                <a:latin typeface="Times"/>
              </a:rPr>
              <a:t> </a:t>
            </a:r>
            <a:r>
              <a:rPr lang="sv-SE" i="1" dirty="0">
                <a:effectLst/>
                <a:latin typeface="Times"/>
              </a:rPr>
              <a:t>utvecklar ridsporten för kommande generationer.</a:t>
            </a:r>
            <a:endParaRPr lang="sv-SE" dirty="0">
              <a:effectLst/>
              <a:latin typeface="Time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7</a:t>
            </a:fld>
            <a:endParaRPr lang="sv-SE"/>
          </a:p>
        </p:txBody>
      </p:sp>
    </p:spTree>
    <p:extLst>
      <p:ext uri="{BB962C8B-B14F-4D97-AF65-F5344CB8AC3E}">
        <p14:creationId xmlns:p14="http://schemas.microsoft.com/office/powerpoint/2010/main" val="70243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None/>
            </a:pPr>
            <a:r>
              <a:rPr lang="sv-SE" b="0" i="0" dirty="0">
                <a:solidFill>
                  <a:srgbClr val="3B3B3B"/>
                </a:solidFill>
                <a:effectLst/>
                <a:latin typeface="Ivar"/>
              </a:rPr>
              <a:t>Seniorer gör värdefulla insatser i många av våra föreningar. Att känna gemenskap och uppskattning räcker långt som motivation. </a:t>
            </a:r>
          </a:p>
          <a:p>
            <a:pPr>
              <a:buNone/>
            </a:pPr>
            <a:r>
              <a:rPr lang="sv-SE" b="0" i="0" dirty="0">
                <a:solidFill>
                  <a:srgbClr val="3B3B3B"/>
                </a:solidFill>
                <a:effectLst/>
                <a:latin typeface="Ivar"/>
              </a:rPr>
              <a:t>Många gånger kan det räcka med att helt enkelt fråga om de vill hjälpa till och vad de helst vill göra.</a:t>
            </a:r>
          </a:p>
          <a:p>
            <a:pPr>
              <a:buNone/>
            </a:pPr>
            <a:endParaRPr lang="sv-SE" b="0" i="0" dirty="0">
              <a:solidFill>
                <a:srgbClr val="3B3B3B"/>
              </a:solidFill>
              <a:effectLst/>
              <a:latin typeface="Ivar"/>
            </a:endParaRPr>
          </a:p>
          <a:p>
            <a:pPr>
              <a:buFont typeface="Arial" panose="020B0604020202020204" pitchFamily="34" charset="0"/>
              <a:buChar char="•"/>
            </a:pPr>
            <a:r>
              <a:rPr lang="sv-SE" b="0" i="0" dirty="0">
                <a:solidFill>
                  <a:srgbClr val="3B3B3B"/>
                </a:solidFill>
                <a:effectLst/>
                <a:latin typeface="Ivar"/>
              </a:rPr>
              <a:t>Mentor till Ungdomssektionen</a:t>
            </a:r>
          </a:p>
          <a:p>
            <a:pPr>
              <a:buFont typeface="Arial" panose="020B0604020202020204" pitchFamily="34" charset="0"/>
              <a:buChar char="•"/>
            </a:pPr>
            <a:r>
              <a:rPr lang="sv-SE" b="0" i="0" dirty="0">
                <a:solidFill>
                  <a:srgbClr val="3B3B3B"/>
                </a:solidFill>
                <a:effectLst/>
                <a:latin typeface="Ivar"/>
              </a:rPr>
              <a:t>Ledamot i styrelse, sektioner eller arbetsgrupper</a:t>
            </a:r>
          </a:p>
          <a:p>
            <a:pPr>
              <a:buFont typeface="Arial" panose="020B0604020202020204" pitchFamily="34" charset="0"/>
              <a:buChar char="•"/>
            </a:pPr>
            <a:r>
              <a:rPr lang="sv-SE" b="0" i="0" dirty="0" err="1">
                <a:solidFill>
                  <a:srgbClr val="3B3B3B"/>
                </a:solidFill>
                <a:effectLst/>
                <a:latin typeface="Ivar"/>
              </a:rPr>
              <a:t>Ridgruppen</a:t>
            </a:r>
            <a:r>
              <a:rPr lang="sv-SE" b="0" i="0" dirty="0">
                <a:solidFill>
                  <a:srgbClr val="3B3B3B"/>
                </a:solidFill>
                <a:effectLst/>
                <a:latin typeface="Ivar"/>
              </a:rPr>
              <a:t> kan ansvara för en cafékväll</a:t>
            </a:r>
          </a:p>
          <a:p>
            <a:pPr>
              <a:buFont typeface="Arial" panose="020B0604020202020204" pitchFamily="34" charset="0"/>
              <a:buChar char="•"/>
            </a:pPr>
            <a:r>
              <a:rPr lang="sv-SE" b="0" i="0" dirty="0">
                <a:solidFill>
                  <a:srgbClr val="3B3B3B"/>
                </a:solidFill>
                <a:effectLst/>
                <a:latin typeface="Ivar"/>
              </a:rPr>
              <a:t>Baka till cafeterian</a:t>
            </a:r>
          </a:p>
          <a:p>
            <a:pPr>
              <a:buFont typeface="Arial" panose="020B0604020202020204" pitchFamily="34" charset="0"/>
              <a:buChar char="•"/>
            </a:pPr>
            <a:r>
              <a:rPr lang="sv-SE" b="0" i="0" dirty="0">
                <a:solidFill>
                  <a:srgbClr val="3B3B3B"/>
                </a:solidFill>
                <a:effectLst/>
                <a:latin typeface="Ivar"/>
              </a:rPr>
              <a:t>Rensa ogräs och måla staket</a:t>
            </a:r>
          </a:p>
          <a:p>
            <a:pPr>
              <a:buFont typeface="Arial" panose="020B0604020202020204" pitchFamily="34" charset="0"/>
              <a:buChar char="•"/>
            </a:pPr>
            <a:r>
              <a:rPr lang="sv-SE" b="0" i="0" dirty="0">
                <a:solidFill>
                  <a:srgbClr val="3B3B3B"/>
                </a:solidFill>
                <a:effectLst/>
                <a:latin typeface="Ivar"/>
              </a:rPr>
              <a:t>Hjälpa till med pyssel och igångsättning av sjuka/skadade hästar</a:t>
            </a:r>
          </a:p>
          <a:p>
            <a:pPr>
              <a:buFont typeface="Arial" panose="020B0604020202020204" pitchFamily="34" charset="0"/>
              <a:buChar char="•"/>
            </a:pPr>
            <a:r>
              <a:rPr lang="sv-SE" b="0" i="0" dirty="0">
                <a:solidFill>
                  <a:srgbClr val="3B3B3B"/>
                </a:solidFill>
                <a:effectLst/>
                <a:latin typeface="Ivar"/>
              </a:rPr>
              <a:t>Ansvara för tävlingsfunktionärer</a:t>
            </a:r>
          </a:p>
          <a:p>
            <a:pPr>
              <a:buFont typeface="Arial" panose="020B0604020202020204" pitchFamily="34" charset="0"/>
              <a:buChar char="•"/>
            </a:pPr>
            <a:r>
              <a:rPr lang="sv-SE" b="0" i="0" dirty="0">
                <a:solidFill>
                  <a:srgbClr val="3B3B3B"/>
                </a:solidFill>
                <a:effectLst/>
                <a:latin typeface="Ivar"/>
              </a:rPr>
              <a:t>Hjälpa till vid ”Stallbacksridning” för barn</a:t>
            </a:r>
          </a:p>
          <a:p>
            <a:pPr algn="l"/>
            <a:br>
              <a:rPr lang="sv-SE" b="0" i="0" dirty="0">
                <a:solidFill>
                  <a:srgbClr val="3B3B3B"/>
                </a:solidFill>
                <a:effectLst/>
                <a:latin typeface="Metric"/>
              </a:rPr>
            </a:br>
            <a:endParaRPr lang="sv-SE" b="0" i="0" dirty="0">
              <a:solidFill>
                <a:srgbClr val="3B3B3B"/>
              </a:solidFill>
              <a:effectLst/>
              <a:latin typeface="Metric"/>
            </a:endParaRPr>
          </a:p>
        </p:txBody>
      </p:sp>
      <p:sp>
        <p:nvSpPr>
          <p:cNvPr id="4" name="Platshållare för bildnummer 3"/>
          <p:cNvSpPr>
            <a:spLocks noGrp="1"/>
          </p:cNvSpPr>
          <p:nvPr>
            <p:ph type="sldNum" sz="quarter" idx="5"/>
          </p:nvPr>
        </p:nvSpPr>
        <p:spPr/>
        <p:txBody>
          <a:bodyPr/>
          <a:lstStyle/>
          <a:p>
            <a:fld id="{3A417291-3101-554B-8389-2AFE84915B4A}" type="slidenum">
              <a:rPr lang="sv-SE" smtClean="0"/>
              <a:t>8</a:t>
            </a:fld>
            <a:endParaRPr lang="sv-SE"/>
          </a:p>
        </p:txBody>
      </p:sp>
    </p:spTree>
    <p:extLst>
      <p:ext uri="{BB962C8B-B14F-4D97-AF65-F5344CB8AC3E}">
        <p14:creationId xmlns:p14="http://schemas.microsoft.com/office/powerpoint/2010/main" val="75194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7D77C-3FC6-5FD6-CDE6-22AB0D56E67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A141F85-7543-0E41-09E8-7FC22F49FDD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20E3382-4419-4508-7189-0D04D0BC9C07}"/>
              </a:ext>
            </a:extLst>
          </p:cNvPr>
          <p:cNvSpPr>
            <a:spLocks noGrp="1"/>
          </p:cNvSpPr>
          <p:nvPr>
            <p:ph type="body" idx="1"/>
          </p:nvPr>
        </p:nvSpPr>
        <p:spPr/>
        <p:txBody>
          <a:bodyPr/>
          <a:lstStyle/>
          <a:p>
            <a:pPr algn="l">
              <a:buNone/>
            </a:pPr>
            <a:r>
              <a:rPr lang="sv-SE" b="0" i="0" dirty="0">
                <a:solidFill>
                  <a:srgbClr val="3B3B3B"/>
                </a:solidFill>
                <a:effectLst/>
                <a:latin typeface="Ivar"/>
              </a:rPr>
              <a:t>Några klubbar har seniorer som agerar Stallvärd på eftermiddag/kvällstid. De hjälper elever där det behövs men skapar också en trygg stämning i stallet och fin sammanhållning för alla. Speciellt kan det ge stabilitet i en miljö med många ungdomar där tonläget emellanåt kan bli högt. Några ridskolor erbjuder läxhjälp för ungdomar, där seniorer kan stötta med såväl läxläsning som stallsysslor.</a:t>
            </a:r>
          </a:p>
        </p:txBody>
      </p:sp>
      <p:sp>
        <p:nvSpPr>
          <p:cNvPr id="4" name="Platshållare för bildnummer 3">
            <a:extLst>
              <a:ext uri="{FF2B5EF4-FFF2-40B4-BE49-F238E27FC236}">
                <a16:creationId xmlns:a16="http://schemas.microsoft.com/office/drawing/2014/main" id="{2D2BFE36-8781-53DD-4181-8F3318155CC2}"/>
              </a:ext>
            </a:extLst>
          </p:cNvPr>
          <p:cNvSpPr>
            <a:spLocks noGrp="1"/>
          </p:cNvSpPr>
          <p:nvPr>
            <p:ph type="sldNum" sz="quarter" idx="5"/>
          </p:nvPr>
        </p:nvSpPr>
        <p:spPr/>
        <p:txBody>
          <a:bodyPr/>
          <a:lstStyle/>
          <a:p>
            <a:fld id="{3A417291-3101-554B-8389-2AFE84915B4A}" type="slidenum">
              <a:rPr lang="sv-SE" smtClean="0"/>
              <a:t>9</a:t>
            </a:fld>
            <a:endParaRPr lang="sv-SE"/>
          </a:p>
        </p:txBody>
      </p:sp>
    </p:spTree>
    <p:extLst>
      <p:ext uri="{BB962C8B-B14F-4D97-AF65-F5344CB8AC3E}">
        <p14:creationId xmlns:p14="http://schemas.microsoft.com/office/powerpoint/2010/main" val="1537687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7592-3C46-68C4-6E6F-D227B539C0F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C36F3E5-5199-6202-BC36-1E687F5169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CCD587-2B26-16FE-9FD4-27972B34CF93}"/>
              </a:ext>
            </a:extLst>
          </p:cNvPr>
          <p:cNvSpPr>
            <a:spLocks noGrp="1"/>
          </p:cNvSpPr>
          <p:nvPr>
            <p:ph type="body" idx="1"/>
          </p:nvPr>
        </p:nvSpPr>
        <p:spPr/>
        <p:txBody>
          <a:bodyPr/>
          <a:lstStyle/>
          <a:p>
            <a:r>
              <a:rPr lang="sv-SE" b="1" dirty="0"/>
              <a:t>VARVET RUNT</a:t>
            </a:r>
          </a:p>
        </p:txBody>
      </p:sp>
      <p:sp>
        <p:nvSpPr>
          <p:cNvPr id="4" name="Platshållare för bildnummer 3">
            <a:extLst>
              <a:ext uri="{FF2B5EF4-FFF2-40B4-BE49-F238E27FC236}">
                <a16:creationId xmlns:a16="http://schemas.microsoft.com/office/drawing/2014/main" id="{1B8FE659-2FE9-7407-EECB-859DEEB6A34B}"/>
              </a:ext>
            </a:extLst>
          </p:cNvPr>
          <p:cNvSpPr>
            <a:spLocks noGrp="1"/>
          </p:cNvSpPr>
          <p:nvPr>
            <p:ph type="sldNum" sz="quarter" idx="5"/>
          </p:nvPr>
        </p:nvSpPr>
        <p:spPr/>
        <p:txBody>
          <a:bodyPr/>
          <a:lstStyle/>
          <a:p>
            <a:fld id="{3A417291-3101-554B-8389-2AFE84915B4A}" type="slidenum">
              <a:rPr lang="sv-SE" smtClean="0"/>
              <a:t>10</a:t>
            </a:fld>
            <a:endParaRPr lang="sv-SE"/>
          </a:p>
        </p:txBody>
      </p:sp>
    </p:spTree>
    <p:extLst>
      <p:ext uri="{BB962C8B-B14F-4D97-AF65-F5344CB8AC3E}">
        <p14:creationId xmlns:p14="http://schemas.microsoft.com/office/powerpoint/2010/main" val="1897597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FBA5-76EA-27DF-9FAA-472FBE5C06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9F96784-26BC-561E-A169-041914AE87A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0AC7A82-24E0-DE77-D30B-596325258AA8}"/>
              </a:ext>
            </a:extLst>
          </p:cNvPr>
          <p:cNvSpPr>
            <a:spLocks noGrp="1"/>
          </p:cNvSpPr>
          <p:nvPr>
            <p:ph type="body" idx="1"/>
          </p:nvPr>
        </p:nvSpPr>
        <p:spPr/>
        <p:txBody>
          <a:bodyPr/>
          <a:lstStyle/>
          <a:p>
            <a:pPr algn="l">
              <a:buFont typeface="+mj-lt"/>
              <a:buAutoNum type="arabicPeriod"/>
            </a:pP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Sadla från hästens vänstra sida. Lägg sadeln ett stycke framför manken och för den sedan bakåt tills den stannar till. Då bör sadeln ha hamnat i vad som kallas sadelläget. Det är viktigt att du kontrollerar att sadeln inte trycker på hästens manke. När sadeln ligger rätt kommer sadelgjorden att hamna ungefär en handsbredd bakom hästens armbågsspets. Var noga med att vojlocken ligger rätt och att inga veck finns mellan sadeln och hästen.</a:t>
            </a:r>
          </a:p>
          <a:p>
            <a:pPr algn="l">
              <a:buFont typeface="+mj-lt"/>
              <a:buAutoNum type="arabicPeriod"/>
            </a:pPr>
            <a:r>
              <a:rPr lang="sv-SE" b="0" i="0" dirty="0">
                <a:solidFill>
                  <a:srgbClr val="000000"/>
                </a:solidFill>
                <a:effectLst/>
                <a:latin typeface="ProximaNova" panose="02000506030000020004" pitchFamily="2" charset="0"/>
              </a:rPr>
              <a:t>Gå över till hästens högra sida och ta ner sadelgjorden (alternativt spänn fast gjorden om den inte sitter fast i sadeln). Kolla samtidigt att gjorden och schabraket (vojlocken) ligger som de ska och inte har veckat eller snott sig.</a:t>
            </a:r>
          </a:p>
          <a:p>
            <a:pPr algn="l">
              <a:buNone/>
            </a:pPr>
            <a:r>
              <a:rPr lang="sv-SE" b="0" i="0" dirty="0">
                <a:solidFill>
                  <a:srgbClr val="000000"/>
                </a:solidFill>
                <a:effectLst/>
                <a:latin typeface="ProximaNova" panose="02000506030000020004" pitchFamily="2" charset="0"/>
              </a:rPr>
              <a:t>Gå tillbaka till vänster sida och spänn sadelgjorden. Till en början ganska löst, bara så pass att sadeln ligger still på hästen. Låt sadeln ligga på några minuter och spänn sedan sadelgjorden så pass hårt att du kan sitta upp utan att sadeln snurrar. Kontrollera gjorden även en tredje gång när du har skrittat fram hästen. För en del hästar tar det längre tid att slappna av och ryttarens tyngd i sadeln kan göra att du behöver dra åt gjorden ännu en gång.</a:t>
            </a:r>
            <a:br>
              <a:rPr lang="sv-SE" b="0" i="0" dirty="0">
                <a:solidFill>
                  <a:srgbClr val="000000"/>
                </a:solidFill>
                <a:effectLst/>
                <a:latin typeface="ProximaNova" panose="02000506030000020004" pitchFamily="2" charset="0"/>
              </a:rPr>
            </a:br>
            <a:br>
              <a:rPr lang="sv-SE" b="0" i="0" dirty="0">
                <a:solidFill>
                  <a:srgbClr val="000000"/>
                </a:solidFill>
                <a:effectLst/>
                <a:latin typeface="ProximaNova" panose="02000506030000020004" pitchFamily="2" charset="0"/>
              </a:rPr>
            </a:br>
            <a:r>
              <a:rPr lang="sv-SE" b="0" i="0" dirty="0">
                <a:solidFill>
                  <a:srgbClr val="000000"/>
                </a:solidFill>
                <a:effectLst/>
                <a:latin typeface="ProximaNova" panose="02000506030000020004" pitchFamily="2" charset="0"/>
              </a:rPr>
              <a:t>Innan du börjar tränsa hästen, se till att käkremmen och nosgrimman är uppspända, att bettet är rent och om det är kallt, värm det så att det blir behagligt för hästen att ta bettet i sin mun.</a:t>
            </a:r>
          </a:p>
          <a:p>
            <a:pPr algn="l">
              <a:buFont typeface="+mj-lt"/>
              <a:buAutoNum type="arabicPeriod"/>
            </a:pPr>
            <a:r>
              <a:rPr lang="sv-SE" b="0" i="0" dirty="0">
                <a:solidFill>
                  <a:srgbClr val="000000"/>
                </a:solidFill>
                <a:effectLst/>
                <a:latin typeface="ProximaNova" panose="02000506030000020004" pitchFamily="2" charset="0"/>
              </a:rPr>
              <a:t>Håll tränset i </a:t>
            </a:r>
            <a:r>
              <a:rPr lang="sv-SE" b="0" i="0" dirty="0" err="1">
                <a:solidFill>
                  <a:srgbClr val="000000"/>
                </a:solidFill>
                <a:effectLst/>
                <a:latin typeface="ProximaNova" panose="02000506030000020004" pitchFamily="2" charset="0"/>
              </a:rPr>
              <a:t>nackstycket</a:t>
            </a:r>
            <a:r>
              <a:rPr lang="sv-SE" b="0" i="0" dirty="0">
                <a:solidFill>
                  <a:srgbClr val="000000"/>
                </a:solidFill>
                <a:effectLst/>
                <a:latin typeface="ProximaNova" panose="02000506030000020004" pitchFamily="2" charset="0"/>
              </a:rPr>
              <a:t> tillsammans med tyglarna med vänster hand. Lägg tyglarna över hästens hals med höger hand. Ta sedan tag i </a:t>
            </a:r>
            <a:r>
              <a:rPr lang="sv-SE" b="0" i="0" dirty="0" err="1">
                <a:solidFill>
                  <a:srgbClr val="000000"/>
                </a:solidFill>
                <a:effectLst/>
                <a:latin typeface="ProximaNova" panose="02000506030000020004" pitchFamily="2" charset="0"/>
              </a:rPr>
              <a:t>nackstycket</a:t>
            </a:r>
            <a:r>
              <a:rPr lang="sv-SE" b="0" i="0" dirty="0">
                <a:solidFill>
                  <a:srgbClr val="000000"/>
                </a:solidFill>
                <a:effectLst/>
                <a:latin typeface="ProximaNova" panose="02000506030000020004" pitchFamily="2" charset="0"/>
              </a:rPr>
              <a:t> på tränset med högerhanden och för det upp till pannluggen.</a:t>
            </a:r>
          </a:p>
          <a:p>
            <a:pPr algn="l">
              <a:buFont typeface="+mj-lt"/>
              <a:buAutoNum type="arabicPeriod"/>
            </a:pPr>
            <a:r>
              <a:rPr lang="sv-SE" b="0" i="0" dirty="0">
                <a:solidFill>
                  <a:srgbClr val="000000"/>
                </a:solidFill>
                <a:effectLst/>
                <a:latin typeface="ProximaNova" panose="02000506030000020004" pitchFamily="2" charset="0"/>
              </a:rPr>
              <a:t>För in bettet i munnen med vänster hand. Om hästen inte öppnar munnen kan du föra in en eller två fingrar i hästens mungipa. Var noga med att göra det vid lanerna där hästen inte har tänder.</a:t>
            </a:r>
          </a:p>
          <a:p>
            <a:pPr algn="l">
              <a:buFont typeface="+mj-lt"/>
              <a:buAutoNum type="arabicPeriod"/>
            </a:pPr>
            <a:r>
              <a:rPr lang="sv-SE" b="0" i="0" dirty="0">
                <a:solidFill>
                  <a:srgbClr val="000000"/>
                </a:solidFill>
                <a:effectLst/>
                <a:latin typeface="ProximaNova" panose="02000506030000020004" pitchFamily="2" charset="0"/>
              </a:rPr>
              <a:t>För nackremmen över öronen. Börja med det bortre (högra) örat så att öronen hamnar mellan nackremmen och pannbandet.</a:t>
            </a:r>
          </a:p>
          <a:p>
            <a:pPr algn="l">
              <a:buFont typeface="Arial" panose="020B0604020202020204" pitchFamily="34" charset="0"/>
              <a:buChar char="•"/>
            </a:pPr>
            <a:r>
              <a:rPr lang="sv-SE" b="0" i="0" dirty="0">
                <a:solidFill>
                  <a:srgbClr val="000000"/>
                </a:solidFill>
                <a:effectLst/>
                <a:latin typeface="ProximaNova" panose="02000506030000020004" pitchFamily="2" charset="0"/>
              </a:rPr>
              <a:t>Ordna pannluggen och se till att manen ligger bra under nackremmen. Spänn käkremmen så pass hårt att det ryms en knytnäve mellan käkremmen och ganaschen. Käkremmens funktion är att hålla tränset på plats. Spänn till sist nosgrimman. Det är viktigt att nosgrimman inte är så hårt spänd att den ger hästen obehag.</a:t>
            </a:r>
            <a:br>
              <a:rPr lang="sv-SE" b="0" i="0" dirty="0">
                <a:solidFill>
                  <a:srgbClr val="000000"/>
                </a:solidFill>
                <a:effectLst/>
                <a:latin typeface="ProximaNova" panose="02000506030000020004" pitchFamily="2" charset="0"/>
              </a:rPr>
            </a:br>
            <a:br>
              <a:rPr lang="sv-SE" b="0" i="0" dirty="0">
                <a:solidFill>
                  <a:srgbClr val="000000"/>
                </a:solidFill>
                <a:effectLst/>
                <a:latin typeface="ProximaNova" panose="02000506030000020004" pitchFamily="2" charset="0"/>
              </a:rPr>
            </a:br>
            <a:r>
              <a:rPr lang="sv-SE" b="0" i="0" dirty="0">
                <a:solidFill>
                  <a:srgbClr val="000000"/>
                </a:solidFill>
                <a:effectLst/>
                <a:latin typeface="ProximaNova" panose="02000506030000020004" pitchFamily="2" charset="0"/>
              </a:rPr>
              <a:t>UTMANINGAR: Hästen öppnar inte munnen och tar bettet trots att du har fört in ett finger i mungipan (lanerna) på hästen. Testa att hålla exempelvis en bit äpple i samma hand där du håller bettet, och om det inte fungerar kan du öppna sidostycket på vänster sida, lägga </a:t>
            </a:r>
            <a:r>
              <a:rPr lang="sv-SE" b="0" i="0" dirty="0" err="1">
                <a:solidFill>
                  <a:srgbClr val="000000"/>
                </a:solidFill>
                <a:effectLst/>
                <a:latin typeface="ProximaNova" panose="02000506030000020004" pitchFamily="2" charset="0"/>
              </a:rPr>
              <a:t>nackstycket</a:t>
            </a:r>
            <a:r>
              <a:rPr lang="sv-SE" b="0" i="0" dirty="0">
                <a:solidFill>
                  <a:srgbClr val="000000"/>
                </a:solidFill>
                <a:effectLst/>
                <a:latin typeface="ProximaNova" panose="02000506030000020004" pitchFamily="2" charset="0"/>
              </a:rPr>
              <a:t> över öronen och föra in bettet i höger mungipa med hjälp av fingrarna mot lanerna.</a:t>
            </a:r>
          </a:p>
          <a:p>
            <a:pPr algn="l">
              <a:buFont typeface="Arial" panose="020B0604020202020204" pitchFamily="34" charset="0"/>
              <a:buChar char="•"/>
            </a:pPr>
            <a:r>
              <a:rPr lang="sv-SE" b="0" i="0" dirty="0">
                <a:solidFill>
                  <a:srgbClr val="000000"/>
                </a:solidFill>
                <a:effectLst/>
                <a:latin typeface="ProximaNova" panose="02000506030000020004" pitchFamily="2" charset="0"/>
              </a:rPr>
              <a:t>Hästen höjer huvudet när du ska tränsa. Håll ihop sidostyckena med höger hand och ta ett tag om </a:t>
            </a:r>
            <a:r>
              <a:rPr lang="sv-SE" b="0" i="0" dirty="0" err="1">
                <a:solidFill>
                  <a:srgbClr val="000000"/>
                </a:solidFill>
                <a:effectLst/>
                <a:latin typeface="ProximaNova" panose="02000506030000020004" pitchFamily="2" charset="0"/>
              </a:rPr>
              <a:t>nosryggen</a:t>
            </a:r>
            <a:r>
              <a:rPr lang="sv-SE" b="0" i="0" dirty="0">
                <a:solidFill>
                  <a:srgbClr val="000000"/>
                </a:solidFill>
                <a:effectLst/>
                <a:latin typeface="ProximaNova" panose="02000506030000020004" pitchFamily="2" charset="0"/>
              </a:rPr>
              <a:t> för att motverka att hästen drar undan huvudet. För samtidigt bettet till hästens mun med vänster hand.</a:t>
            </a:r>
          </a:p>
          <a:p>
            <a:pPr algn="l">
              <a:buFont typeface="Arial" panose="020B0604020202020204" pitchFamily="34" charset="0"/>
              <a:buChar char="•"/>
            </a:pPr>
            <a:r>
              <a:rPr lang="sv-SE" b="0" i="0" dirty="0">
                <a:solidFill>
                  <a:srgbClr val="000000"/>
                </a:solidFill>
                <a:effectLst/>
                <a:latin typeface="ProximaNova" panose="02000506030000020004" pitchFamily="2" charset="0"/>
              </a:rPr>
              <a:t>Hästen är försiktig med sina öron. Öppna sidostycket på vänster sida och lägg försiktigt över </a:t>
            </a:r>
            <a:r>
              <a:rPr lang="sv-SE" b="0" i="0" dirty="0" err="1">
                <a:solidFill>
                  <a:srgbClr val="000000"/>
                </a:solidFill>
                <a:effectLst/>
                <a:latin typeface="ProximaNova" panose="02000506030000020004" pitchFamily="2" charset="0"/>
              </a:rPr>
              <a:t>nackstycket</a:t>
            </a:r>
            <a:r>
              <a:rPr lang="sv-SE" b="0" i="0" dirty="0">
                <a:solidFill>
                  <a:srgbClr val="000000"/>
                </a:solidFill>
                <a:effectLst/>
                <a:latin typeface="ProximaNova" panose="02000506030000020004" pitchFamily="2" charset="0"/>
              </a:rPr>
              <a:t> bakom öronen. För att göra hästen mer förberedd kan du massera den över halsen och upp mot nacken.</a:t>
            </a:r>
            <a:br>
              <a:rPr lang="sv-SE" b="0" i="0" dirty="0">
                <a:solidFill>
                  <a:srgbClr val="000000"/>
                </a:solidFill>
                <a:effectLst/>
                <a:latin typeface="ProximaNova" panose="02000506030000020004" pitchFamily="2" charset="0"/>
              </a:rPr>
            </a:br>
            <a:br>
              <a:rPr lang="sv-SE" b="0" i="0" dirty="0">
                <a:solidFill>
                  <a:srgbClr val="000000"/>
                </a:solidFill>
                <a:effectLst/>
                <a:latin typeface="ProximaNova" panose="02000506030000020004" pitchFamily="2" charset="0"/>
              </a:rPr>
            </a:br>
            <a:r>
              <a:rPr lang="sv-SE" b="0" i="0" dirty="0" err="1">
                <a:solidFill>
                  <a:srgbClr val="000000"/>
                </a:solidFill>
                <a:effectLst/>
                <a:latin typeface="ProximaNova" panose="02000506030000020004" pitchFamily="2" charset="0"/>
              </a:rPr>
              <a:t>https</a:t>
            </a:r>
            <a:r>
              <a:rPr lang="sv-SE" b="0" i="0" dirty="0">
                <a:solidFill>
                  <a:srgbClr val="000000"/>
                </a:solidFill>
                <a:effectLst/>
                <a:latin typeface="ProximaNova" panose="02000506030000020004" pitchFamily="2" charset="0"/>
              </a:rPr>
              <a:t>://</a:t>
            </a:r>
            <a:r>
              <a:rPr lang="sv-SE" b="0" i="0" dirty="0" err="1">
                <a:solidFill>
                  <a:srgbClr val="000000"/>
                </a:solidFill>
                <a:effectLst/>
                <a:latin typeface="ProximaNova" panose="02000506030000020004" pitchFamily="2" charset="0"/>
              </a:rPr>
              <a:t>www.kunskapsarenan.se</a:t>
            </a:r>
            <a:r>
              <a:rPr lang="sv-SE" b="0" i="0" dirty="0">
                <a:solidFill>
                  <a:srgbClr val="000000"/>
                </a:solidFill>
                <a:effectLst/>
                <a:latin typeface="ProximaNova" panose="02000506030000020004" pitchFamily="2" charset="0"/>
              </a:rPr>
              <a:t>/ridsport/hastkunskap/</a:t>
            </a:r>
            <a:r>
              <a:rPr lang="sv-SE" b="0" i="0" dirty="0" err="1">
                <a:solidFill>
                  <a:srgbClr val="000000"/>
                </a:solidFill>
                <a:effectLst/>
                <a:latin typeface="ProximaNova" panose="02000506030000020004" pitchFamily="2" charset="0"/>
              </a:rPr>
              <a:t>utrustning#sadla</a:t>
            </a:r>
            <a:endParaRPr lang="sv-SE" b="0" i="0" dirty="0">
              <a:solidFill>
                <a:srgbClr val="000000"/>
              </a:solidFill>
              <a:effectLst/>
              <a:latin typeface="ProximaNova" panose="02000506030000020004" pitchFamily="2" charset="0"/>
            </a:endParaRPr>
          </a:p>
          <a:p>
            <a:pPr algn="l">
              <a:buFont typeface="+mj-lt"/>
              <a:buAutoNum type="arabicPeriod"/>
            </a:pPr>
            <a:endParaRPr lang="sv-SE" b="0" i="0" dirty="0">
              <a:solidFill>
                <a:srgbClr val="000000"/>
              </a:solidFill>
              <a:effectLst/>
              <a:latin typeface="ProximaNova" panose="02000506030000020004" pitchFamily="2" charset="0"/>
            </a:endParaRPr>
          </a:p>
        </p:txBody>
      </p:sp>
      <p:sp>
        <p:nvSpPr>
          <p:cNvPr id="4" name="Platshållare för bildnummer 3">
            <a:extLst>
              <a:ext uri="{FF2B5EF4-FFF2-40B4-BE49-F238E27FC236}">
                <a16:creationId xmlns:a16="http://schemas.microsoft.com/office/drawing/2014/main" id="{7C55B6ED-B2E7-3ABC-5334-F02CE46F4AA9}"/>
              </a:ext>
            </a:extLst>
          </p:cNvPr>
          <p:cNvSpPr>
            <a:spLocks noGrp="1"/>
          </p:cNvSpPr>
          <p:nvPr>
            <p:ph type="sldNum" sz="quarter" idx="5"/>
          </p:nvPr>
        </p:nvSpPr>
        <p:spPr/>
        <p:txBody>
          <a:bodyPr/>
          <a:lstStyle/>
          <a:p>
            <a:fld id="{3A417291-3101-554B-8389-2AFE84915B4A}" type="slidenum">
              <a:rPr lang="sv-SE" smtClean="0"/>
              <a:t>11</a:t>
            </a:fld>
            <a:endParaRPr lang="sv-SE"/>
          </a:p>
        </p:txBody>
      </p:sp>
    </p:spTree>
    <p:extLst>
      <p:ext uri="{BB962C8B-B14F-4D97-AF65-F5344CB8AC3E}">
        <p14:creationId xmlns:p14="http://schemas.microsoft.com/office/powerpoint/2010/main" val="2459978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a:t>
            </a:r>
          </a:p>
        </p:txBody>
      </p:sp>
      <p:sp>
        <p:nvSpPr>
          <p:cNvPr id="4" name="Platshållare för bildnummer 3"/>
          <p:cNvSpPr>
            <a:spLocks noGrp="1"/>
          </p:cNvSpPr>
          <p:nvPr>
            <p:ph type="sldNum" sz="quarter" idx="5"/>
          </p:nvPr>
        </p:nvSpPr>
        <p:spPr/>
        <p:txBody>
          <a:bodyPr/>
          <a:lstStyle/>
          <a:p>
            <a:fld id="{3A417291-3101-554B-8389-2AFE84915B4A}" type="slidenum">
              <a:rPr lang="sv-SE" smtClean="0"/>
              <a:t>12</a:t>
            </a:fld>
            <a:endParaRPr lang="sv-SE"/>
          </a:p>
        </p:txBody>
      </p:sp>
    </p:spTree>
    <p:extLst>
      <p:ext uri="{BB962C8B-B14F-4D97-AF65-F5344CB8AC3E}">
        <p14:creationId xmlns:p14="http://schemas.microsoft.com/office/powerpoint/2010/main" val="1277042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solidFill>
                  <a:srgbClr val="3B3B3B"/>
                </a:solidFill>
                <a:effectLst/>
                <a:latin typeface="Ivar"/>
              </a:rPr>
              <a:t>Medan </a:t>
            </a:r>
            <a:r>
              <a:rPr lang="sv-SE" b="0" i="0" dirty="0" err="1">
                <a:solidFill>
                  <a:srgbClr val="3B3B3B"/>
                </a:solidFill>
                <a:effectLst/>
                <a:latin typeface="Ivar"/>
              </a:rPr>
              <a:t>mellisen</a:t>
            </a:r>
            <a:r>
              <a:rPr lang="sv-SE" b="0" i="0" dirty="0">
                <a:solidFill>
                  <a:srgbClr val="3B3B3B"/>
                </a:solidFill>
                <a:effectLst/>
                <a:latin typeface="Ivar"/>
              </a:rPr>
              <a:t> serveras, kommer en gäst på besök. Det kvar vara någon representant från ungdomssektionen alt någon från styrelsen, som kommer på besök och berättar om deras arbete i föreningen. </a:t>
            </a:r>
          </a:p>
          <a:p>
            <a:endParaRPr lang="sv-SE" b="0" i="0" dirty="0">
              <a:solidFill>
                <a:srgbClr val="3B3B3B"/>
              </a:solidFill>
              <a:effectLst/>
              <a:latin typeface="Ivar"/>
            </a:endParaRPr>
          </a:p>
          <a:p>
            <a:r>
              <a:rPr lang="sv-SE" b="0" i="0" dirty="0">
                <a:solidFill>
                  <a:srgbClr val="3B3B3B"/>
                </a:solidFill>
                <a:effectLst/>
                <a:latin typeface="Ivar"/>
              </a:rPr>
              <a:t>Vad är på gång inom föreningen?</a:t>
            </a:r>
            <a:br>
              <a:rPr lang="sv-SE" b="0" i="0" dirty="0">
                <a:solidFill>
                  <a:srgbClr val="3B3B3B"/>
                </a:solidFill>
                <a:effectLst/>
                <a:latin typeface="Ivar"/>
              </a:rPr>
            </a:br>
            <a:r>
              <a:rPr lang="sv-SE" b="0" i="0" dirty="0">
                <a:solidFill>
                  <a:srgbClr val="3B3B3B"/>
                </a:solidFill>
                <a:effectLst/>
                <a:latin typeface="Ivar"/>
              </a:rPr>
              <a:t>Vilka behov har man för att utveckla verksamheten?</a:t>
            </a:r>
          </a:p>
          <a:p>
            <a:r>
              <a:rPr lang="sv-SE" b="0" i="0" dirty="0">
                <a:solidFill>
                  <a:srgbClr val="3B3B3B"/>
                </a:solidFill>
                <a:effectLst/>
                <a:latin typeface="Ivar"/>
              </a:rPr>
              <a:t>Finns någon i gruppen som skulle kunna vara behjälplig?</a:t>
            </a:r>
          </a:p>
          <a:p>
            <a:endParaRPr lang="sv-SE" b="0" i="0" dirty="0">
              <a:solidFill>
                <a:srgbClr val="3B3B3B"/>
              </a:solidFill>
              <a:effectLst/>
              <a:latin typeface="Ivar"/>
            </a:endParaRPr>
          </a:p>
        </p:txBody>
      </p:sp>
      <p:sp>
        <p:nvSpPr>
          <p:cNvPr id="4" name="Platshållare för bildnummer 3"/>
          <p:cNvSpPr>
            <a:spLocks noGrp="1"/>
          </p:cNvSpPr>
          <p:nvPr>
            <p:ph type="sldNum" sz="quarter" idx="5"/>
          </p:nvPr>
        </p:nvSpPr>
        <p:spPr/>
        <p:txBody>
          <a:bodyPr/>
          <a:lstStyle/>
          <a:p>
            <a:fld id="{3A417291-3101-554B-8389-2AFE84915B4A}" type="slidenum">
              <a:rPr lang="sv-SE" smtClean="0"/>
              <a:t>13</a:t>
            </a:fld>
            <a:endParaRPr lang="sv-SE"/>
          </a:p>
        </p:txBody>
      </p:sp>
    </p:spTree>
    <p:extLst>
      <p:ext uri="{BB962C8B-B14F-4D97-AF65-F5344CB8AC3E}">
        <p14:creationId xmlns:p14="http://schemas.microsoft.com/office/powerpoint/2010/main" val="3693968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EFF3-EF86-D8B2-6378-BB098705B6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F0A4D10-F7B6-25B6-D3F0-5EF5FF23522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D006140-78EE-FB41-1E60-67B12265A137}"/>
              </a:ext>
            </a:extLst>
          </p:cNvPr>
          <p:cNvSpPr>
            <a:spLocks noGrp="1"/>
          </p:cNvSpPr>
          <p:nvPr>
            <p:ph type="body" idx="1"/>
          </p:nvPr>
        </p:nvSpPr>
        <p:spPr/>
        <p:txBody>
          <a:bodyPr/>
          <a:lstStyle/>
          <a:p>
            <a:pPr>
              <a:buNone/>
            </a:pPr>
            <a:r>
              <a:rPr lang="sv-SE" dirty="0">
                <a:effectLst/>
                <a:latin typeface="Times"/>
              </a:rPr>
              <a:t>Vad kan vi göra? Har ni fått några konkreta inspel från er gäst, kan det vara klokt att utgå från. </a:t>
            </a:r>
          </a:p>
          <a:p>
            <a:pPr>
              <a:buNone/>
            </a:pPr>
            <a:r>
              <a:rPr lang="sv-SE" dirty="0">
                <a:effectLst/>
                <a:latin typeface="Times"/>
              </a:rPr>
              <a:t>Annars låt diskussionerna flöda, men se till att fånga upp idéerna i ett antal konkreta förslag som ni tar vidare. </a:t>
            </a:r>
          </a:p>
        </p:txBody>
      </p:sp>
      <p:sp>
        <p:nvSpPr>
          <p:cNvPr id="4" name="Platshållare för bildnummer 3">
            <a:extLst>
              <a:ext uri="{FF2B5EF4-FFF2-40B4-BE49-F238E27FC236}">
                <a16:creationId xmlns:a16="http://schemas.microsoft.com/office/drawing/2014/main" id="{6E37C1C4-9CC1-6CAC-4873-FAF369D6BC2E}"/>
              </a:ext>
            </a:extLst>
          </p:cNvPr>
          <p:cNvSpPr>
            <a:spLocks noGrp="1"/>
          </p:cNvSpPr>
          <p:nvPr>
            <p:ph type="sldNum" sz="quarter" idx="5"/>
          </p:nvPr>
        </p:nvSpPr>
        <p:spPr/>
        <p:txBody>
          <a:bodyPr/>
          <a:lstStyle/>
          <a:p>
            <a:fld id="{3A417291-3101-554B-8389-2AFE84915B4A}" type="slidenum">
              <a:rPr lang="sv-SE" smtClean="0"/>
              <a:t>14</a:t>
            </a:fld>
            <a:endParaRPr lang="sv-SE"/>
          </a:p>
        </p:txBody>
      </p:sp>
    </p:spTree>
    <p:extLst>
      <p:ext uri="{BB962C8B-B14F-4D97-AF65-F5344CB8AC3E}">
        <p14:creationId xmlns:p14="http://schemas.microsoft.com/office/powerpoint/2010/main" val="3506226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3293A-E086-D7D6-D65D-A6EB7C7672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B16177-7436-EFA5-0BF4-44073C186D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326250-402F-BAF0-2DD8-172ED9F097D0}"/>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9DC5717-9748-5670-22DB-AFB050BCAC91}"/>
              </a:ext>
            </a:extLst>
          </p:cNvPr>
          <p:cNvSpPr>
            <a:spLocks noGrp="1"/>
          </p:cNvSpPr>
          <p:nvPr>
            <p:ph type="sldNum" sz="quarter" idx="5"/>
          </p:nvPr>
        </p:nvSpPr>
        <p:spPr/>
        <p:txBody>
          <a:bodyPr/>
          <a:lstStyle/>
          <a:p>
            <a:fld id="{3A417291-3101-554B-8389-2AFE84915B4A}" type="slidenum">
              <a:rPr lang="sv-SE" smtClean="0"/>
              <a:t>15</a:t>
            </a:fld>
            <a:endParaRPr lang="sv-SE"/>
          </a:p>
        </p:txBody>
      </p:sp>
    </p:spTree>
    <p:extLst>
      <p:ext uri="{BB962C8B-B14F-4D97-AF65-F5344CB8AC3E}">
        <p14:creationId xmlns:p14="http://schemas.microsoft.com/office/powerpoint/2010/main" val="162515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2411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7696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295650"/>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203858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27402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63214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35631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18397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292309"/>
          </a:xfrm>
        </p:spPr>
        <p:txBody>
          <a:bodyPr>
            <a:normAutofit/>
          </a:bodyPr>
          <a:lstStyle>
            <a:lvl1pPr>
              <a:defRPr sz="1600"/>
            </a:lvl1pPr>
            <a:lvl2pPr>
              <a:defRPr sz="2000"/>
            </a:lvl2pPr>
            <a:lvl3pPr>
              <a:defRPr sz="2000"/>
            </a:lvl3pPr>
            <a:lvl4pPr>
              <a:defRPr sz="2000"/>
            </a:lvl4pPr>
            <a:lvl5pPr>
              <a:defRPr sz="2000"/>
            </a:lvl5pPr>
          </a:lstStyle>
          <a:p>
            <a:pPr lvl="0"/>
            <a:r>
              <a:rPr lang="sv-SE"/>
              <a:t>Klicka här för att ändra format på bakgrundstexten</a:t>
            </a:r>
          </a:p>
        </p:txBody>
      </p:sp>
    </p:spTree>
    <p:extLst>
      <p:ext uri="{BB962C8B-B14F-4D97-AF65-F5344CB8AC3E}">
        <p14:creationId xmlns:p14="http://schemas.microsoft.com/office/powerpoint/2010/main" val="25333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63670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3948039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835146"/>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182741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79522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617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94153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9562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941533"/>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Tree>
    <p:extLst>
      <p:ext uri="{BB962C8B-B14F-4D97-AF65-F5344CB8AC3E}">
        <p14:creationId xmlns:p14="http://schemas.microsoft.com/office/powerpoint/2010/main" val="4055120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3" name="Rubrik 1">
            <a:extLst>
              <a:ext uri="{FF2B5EF4-FFF2-40B4-BE49-F238E27FC236}">
                <a16:creationId xmlns:a16="http://schemas.microsoft.com/office/drawing/2014/main" id="{677AA833-0208-3AD6-091A-0B38BABFCDCC}"/>
              </a:ext>
            </a:extLst>
          </p:cNvPr>
          <p:cNvSpPr>
            <a:spLocks noGrp="1"/>
          </p:cNvSpPr>
          <p:nvPr>
            <p:ph type="title"/>
          </p:nvPr>
        </p:nvSpPr>
        <p:spPr>
          <a:xfrm>
            <a:off x="697523" y="577850"/>
            <a:ext cx="8434754" cy="1215781"/>
          </a:xfrm>
          <a:prstGeom prst="rect">
            <a:avLst/>
          </a:prstGeom>
        </p:spPr>
        <p:txBody>
          <a:bodyPr/>
          <a:lstStyle/>
          <a:p>
            <a:r>
              <a:rPr lang="sv-SE" dirty="0"/>
              <a:t>Klicka här för att ändra mall för rubrikformat</a:t>
            </a:r>
          </a:p>
        </p:txBody>
      </p:sp>
    </p:spTree>
    <p:extLst>
      <p:ext uri="{BB962C8B-B14F-4D97-AF65-F5344CB8AC3E}">
        <p14:creationId xmlns:p14="http://schemas.microsoft.com/office/powerpoint/2010/main" val="2766692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10500360" cy="2387600"/>
          </a:xfr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1050036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1607233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804671" y="640079"/>
            <a:ext cx="10588753" cy="1435139"/>
          </a:xfr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804671" y="2093507"/>
            <a:ext cx="10588753" cy="3228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2782145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819912" y="757682"/>
            <a:ext cx="10363200" cy="1325563"/>
          </a:xfrm>
        </p:spPr>
        <p:txBody>
          <a:bodyPr/>
          <a:lstStyle>
            <a:lvl1pPr>
              <a:defRPr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819912" y="2190750"/>
            <a:ext cx="10363200" cy="2781544"/>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1599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9" name="Platshållare för text 3">
            <a:extLst>
              <a:ext uri="{FF2B5EF4-FFF2-40B4-BE49-F238E27FC236}">
                <a16:creationId xmlns:a16="http://schemas.microsoft.com/office/drawing/2014/main" id="{27B40C57-8CE3-1DA3-EFAB-981C379F0641}"/>
              </a:ext>
            </a:extLst>
          </p:cNvPr>
          <p:cNvSpPr>
            <a:spLocks noGrp="1"/>
          </p:cNvSpPr>
          <p:nvPr>
            <p:ph type="body" sz="half" idx="2"/>
          </p:nvPr>
        </p:nvSpPr>
        <p:spPr>
          <a:xfrm>
            <a:off x="5392615" y="2193296"/>
            <a:ext cx="6110536" cy="32931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82630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5387009" y="2190750"/>
            <a:ext cx="6116143" cy="3277362"/>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10377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20421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38493976"/>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7" r:id="rId4"/>
    <p:sldLayoutId id="2147483658" r:id="rId5"/>
    <p:sldLayoutId id="2147483688"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81685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297671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103632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10363200" cy="2781544"/>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14627477"/>
      </p:ext>
    </p:extLst>
  </p:cSld>
  <p:clrMap bg1="lt1" tx1="dk1" bg2="lt2" tx2="dk2" accent1="accent1" accent2="accent2" accent3="accent3" accent4="accent4" accent5="accent5" accent6="accent6" hlink="hlink" folHlink="folHlink"/>
  <p:sldLayoutIdLst>
    <p:sldLayoutId id="2147483678" r:id="rId1"/>
    <p:sldLayoutId id="2147483664" r:id="rId2"/>
    <p:sldLayoutId id="2147483667" r:id="rId3"/>
    <p:sldLayoutId id="2147483666" r:id="rId4"/>
    <p:sldLayoutId id="2147483679" r:id="rId5"/>
    <p:sldLayoutId id="2147483680"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ideo" Target="https://www.youtube.com/embed/-fu5tyLLjM8?feature=oembed"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5C02C4-68E3-C247-410C-77AA8EF5F1E3}"/>
            </a:ext>
          </a:extLst>
        </p:cNvPr>
        <p:cNvGrpSpPr/>
        <p:nvPr/>
      </p:nvGrpSpPr>
      <p:grpSpPr>
        <a:xfrm>
          <a:off x="0" y="0"/>
          <a:ext cx="0" cy="0"/>
          <a:chOff x="0" y="0"/>
          <a:chExt cx="0" cy="0"/>
        </a:xfrm>
      </p:grpSpPr>
      <p:sp>
        <p:nvSpPr>
          <p:cNvPr id="42" name="Title 1">
            <a:extLst>
              <a:ext uri="{FF2B5EF4-FFF2-40B4-BE49-F238E27FC236}">
                <a16:creationId xmlns:a16="http://schemas.microsoft.com/office/drawing/2014/main" id="{1BCEF74B-3C2F-9E9D-97B5-3D4633B33189}"/>
              </a:ext>
            </a:extLst>
          </p:cNvPr>
          <p:cNvSpPr>
            <a:spLocks noGrp="1"/>
          </p:cNvSpPr>
          <p:nvPr>
            <p:ph type="title"/>
          </p:nvPr>
        </p:nvSpPr>
        <p:spPr>
          <a:xfrm>
            <a:off x="2904386" y="2259484"/>
            <a:ext cx="10930168" cy="1325563"/>
          </a:xfrm>
        </p:spPr>
        <p:txBody>
          <a:bodyPr>
            <a:normAutofit/>
          </a:bodyPr>
          <a:lstStyle/>
          <a:p>
            <a:pPr algn="ctr"/>
            <a:r>
              <a:rPr lang="en-US" sz="4000" dirty="0">
                <a:solidFill>
                  <a:srgbClr val="4A1921"/>
                </a:solidFill>
              </a:rPr>
              <a:t>RYTTARUTVECKLING 65+</a:t>
            </a:r>
          </a:p>
        </p:txBody>
      </p:sp>
      <p:sp>
        <p:nvSpPr>
          <p:cNvPr id="2" name="Title 1">
            <a:extLst>
              <a:ext uri="{FF2B5EF4-FFF2-40B4-BE49-F238E27FC236}">
                <a16:creationId xmlns:a16="http://schemas.microsoft.com/office/drawing/2014/main" id="{8D461158-B1D2-F24A-26D5-26AD5FCDA044}"/>
              </a:ext>
            </a:extLst>
          </p:cNvPr>
          <p:cNvSpPr txBox="1">
            <a:spLocks/>
          </p:cNvSpPr>
          <p:nvPr/>
        </p:nvSpPr>
        <p:spPr>
          <a:xfrm>
            <a:off x="2600823" y="3187461"/>
            <a:ext cx="10930168" cy="2183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algn="ctr"/>
            <a:r>
              <a:rPr lang="en-US" sz="6600" dirty="0">
                <a:solidFill>
                  <a:srgbClr val="4A1921"/>
                </a:solidFill>
              </a:rPr>
              <a:t>VI ÄR BÄST </a:t>
            </a:r>
          </a:p>
          <a:p>
            <a:pPr algn="ctr"/>
            <a:r>
              <a:rPr lang="en-US" sz="6600" dirty="0">
                <a:solidFill>
                  <a:srgbClr val="4A1921"/>
                </a:solidFill>
              </a:rPr>
              <a:t>TILLSAMMANS</a:t>
            </a:r>
            <a:endParaRPr lang="en-US" sz="8800" dirty="0">
              <a:solidFill>
                <a:srgbClr val="4A1921"/>
              </a:solidFill>
            </a:endParaRPr>
          </a:p>
        </p:txBody>
      </p:sp>
      <p:pic>
        <p:nvPicPr>
          <p:cNvPr id="5" name="Bildobjekt 4">
            <a:extLst>
              <a:ext uri="{FF2B5EF4-FFF2-40B4-BE49-F238E27FC236}">
                <a16:creationId xmlns:a16="http://schemas.microsoft.com/office/drawing/2014/main" id="{0D3242F1-E27A-8CB2-51B9-2A3D47FA0A0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3980" y="5"/>
            <a:ext cx="6479980" cy="6857990"/>
          </a:xfrm>
          <a:custGeom>
            <a:avLst/>
            <a:gdLst>
              <a:gd name="connsiteX0" fmla="*/ 0 w 6480000"/>
              <a:gd name="connsiteY0" fmla="*/ 0 h 6858000"/>
              <a:gd name="connsiteX1" fmla="*/ 6480000 w 6480000"/>
              <a:gd name="connsiteY1" fmla="*/ 0 h 6858000"/>
              <a:gd name="connsiteX2" fmla="*/ 6480000 w 6480000"/>
              <a:gd name="connsiteY2" fmla="*/ 6858000 h 6858000"/>
              <a:gd name="connsiteX3" fmla="*/ 0 w 6480000"/>
              <a:gd name="connsiteY3" fmla="*/ 6858000 h 6858000"/>
              <a:gd name="connsiteX4" fmla="*/ 0 w 6480000"/>
              <a:gd name="connsiteY4" fmla="*/ 0 h 6858000"/>
              <a:gd name="connsiteX0" fmla="*/ 0 w 6480000"/>
              <a:gd name="connsiteY0" fmla="*/ 0 h 6858000"/>
              <a:gd name="connsiteX1" fmla="*/ 6480000 w 6480000"/>
              <a:gd name="connsiteY1" fmla="*/ 0 h 6858000"/>
              <a:gd name="connsiteX2" fmla="*/ 3640547 w 6480000"/>
              <a:gd name="connsiteY2" fmla="*/ 6858000 h 6858000"/>
              <a:gd name="connsiteX3" fmla="*/ 0 w 6480000"/>
              <a:gd name="connsiteY3" fmla="*/ 6858000 h 6858000"/>
              <a:gd name="connsiteX4" fmla="*/ 0 w 648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000" h="6858000">
                <a:moveTo>
                  <a:pt x="0" y="0"/>
                </a:moveTo>
                <a:lnTo>
                  <a:pt x="6480000" y="0"/>
                </a:lnTo>
                <a:lnTo>
                  <a:pt x="3640547" y="6858000"/>
                </a:lnTo>
                <a:lnTo>
                  <a:pt x="0" y="6858000"/>
                </a:lnTo>
                <a:lnTo>
                  <a:pt x="0" y="0"/>
                </a:lnTo>
                <a:close/>
              </a:path>
            </a:pathLst>
          </a:custGeom>
          <a:noFill/>
        </p:spPr>
      </p:pic>
    </p:spTree>
    <p:extLst>
      <p:ext uri="{BB962C8B-B14F-4D97-AF65-F5344CB8AC3E}">
        <p14:creationId xmlns:p14="http://schemas.microsoft.com/office/powerpoint/2010/main" val="25753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001841C2-5CE0-0896-B43F-645B1DF62EDC}"/>
              </a:ext>
            </a:extLst>
          </p:cNvPr>
          <p:cNvSpPr>
            <a:spLocks noGrp="1"/>
          </p:cNvSpPr>
          <p:nvPr>
            <p:ph type="title"/>
          </p:nvPr>
        </p:nvSpPr>
        <p:spPr>
          <a:xfrm>
            <a:off x="1354053" y="964041"/>
            <a:ext cx="9674352" cy="1325563"/>
          </a:xfrm>
        </p:spPr>
        <p:txBody>
          <a:bodyPr/>
          <a:lstStyle/>
          <a:p>
            <a:r>
              <a:rPr lang="en-US" dirty="0">
                <a:solidFill>
                  <a:srgbClr val="4A1921"/>
                </a:solidFill>
              </a:rPr>
              <a:t>RIDSPORT HELA LIVET</a:t>
            </a:r>
          </a:p>
        </p:txBody>
      </p:sp>
      <p:sp>
        <p:nvSpPr>
          <p:cNvPr id="44" name="Content Placeholder 2">
            <a:extLst>
              <a:ext uri="{FF2B5EF4-FFF2-40B4-BE49-F238E27FC236}">
                <a16:creationId xmlns:a16="http://schemas.microsoft.com/office/drawing/2014/main" id="{E14B1E69-4914-AC0F-65B1-6BEC200B5A33}"/>
              </a:ext>
            </a:extLst>
          </p:cNvPr>
          <p:cNvSpPr>
            <a:spLocks noGrp="1"/>
          </p:cNvSpPr>
          <p:nvPr>
            <p:ph idx="1"/>
          </p:nvPr>
        </p:nvSpPr>
        <p:spPr>
          <a:xfrm>
            <a:off x="1354053" y="2289604"/>
            <a:ext cx="9674352" cy="3295650"/>
          </a:xfrm>
        </p:spPr>
        <p:txBody>
          <a:bodyPr/>
          <a:lstStyle/>
          <a:p>
            <a:pPr>
              <a:lnSpc>
                <a:spcPct val="140000"/>
              </a:lnSpc>
            </a:pPr>
            <a:r>
              <a:rPr lang="sv-SE" dirty="0">
                <a:effectLst/>
                <a:latin typeface="Century Gothic" panose="020B0502020202020204" pitchFamily="34" charset="0"/>
              </a:rPr>
              <a:t> Som ryttare fortsätter man att utvecklas hela livet, även om målen kan</a:t>
            </a:r>
            <a:r>
              <a:rPr lang="sv-SE" dirty="0">
                <a:latin typeface="Century Gothic" panose="020B0502020202020204" pitchFamily="34" charset="0"/>
              </a:rPr>
              <a:t> </a:t>
            </a:r>
            <a:r>
              <a:rPr lang="sv-SE" dirty="0">
                <a:effectLst/>
                <a:latin typeface="Century Gothic" panose="020B0502020202020204" pitchFamily="34" charset="0"/>
              </a:rPr>
              <a:t>skifta med tiden. Många människor vill kombinera fysisk aktivitet och ökad</a:t>
            </a:r>
            <a:r>
              <a:rPr lang="sv-SE" dirty="0">
                <a:latin typeface="Century Gothic" panose="020B0502020202020204" pitchFamily="34" charset="0"/>
              </a:rPr>
              <a:t> </a:t>
            </a:r>
            <a:r>
              <a:rPr lang="sv-SE" dirty="0">
                <a:effectLst/>
                <a:latin typeface="Century Gothic" panose="020B0502020202020204" pitchFamily="34" charset="0"/>
              </a:rPr>
              <a:t>kunskap med trevliga upplevelser och god gemenskap. </a:t>
            </a:r>
            <a:r>
              <a:rPr lang="sv-SE" b="1" dirty="0">
                <a:solidFill>
                  <a:srgbClr val="4A1921"/>
                </a:solidFill>
                <a:latin typeface="Century Gothic" panose="020B0502020202020204" pitchFamily="34" charset="0"/>
              </a:rPr>
              <a:t>VÄLKOMMEN TILL DAGENS TRÄFF!</a:t>
            </a:r>
            <a:endParaRPr lang="sv-SE" b="1" dirty="0">
              <a:solidFill>
                <a:srgbClr val="4A1921"/>
              </a:solidFill>
              <a:effectLst/>
              <a:latin typeface="Century Gothic" panose="020B0502020202020204" pitchFamily="34" charset="0"/>
            </a:endParaRPr>
          </a:p>
          <a:p>
            <a:endParaRPr lang="sv-SE" sz="2000" i="1" dirty="0">
              <a:latin typeface="Helvetica" pitchFamily="2" charset="0"/>
            </a:endParaRPr>
          </a:p>
        </p:txBody>
      </p:sp>
    </p:spTree>
    <p:extLst>
      <p:ext uri="{BB962C8B-B14F-4D97-AF65-F5344CB8AC3E}">
        <p14:creationId xmlns:p14="http://schemas.microsoft.com/office/powerpoint/2010/main" val="93522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50C844-B994-DE80-19A0-10951361281B}"/>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C9DE1A-ED68-0AD7-2842-93EA6CB433F5}"/>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7A2E9092-648D-78EE-3BC7-0519C6DC2BD1}"/>
              </a:ext>
            </a:extLst>
          </p:cNvPr>
          <p:cNvSpPr txBox="1">
            <a:spLocks/>
          </p:cNvSpPr>
          <p:nvPr/>
        </p:nvSpPr>
        <p:spPr>
          <a:xfrm>
            <a:off x="1871389" y="112221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HUR ÄR LÄGET?</a:t>
            </a:r>
          </a:p>
        </p:txBody>
      </p:sp>
      <p:sp>
        <p:nvSpPr>
          <p:cNvPr id="7" name="Content Placeholder 2">
            <a:extLst>
              <a:ext uri="{FF2B5EF4-FFF2-40B4-BE49-F238E27FC236}">
                <a16:creationId xmlns:a16="http://schemas.microsoft.com/office/drawing/2014/main" id="{8BD386CF-89E7-936D-6B2C-6C0098A95327}"/>
              </a:ext>
            </a:extLst>
          </p:cNvPr>
          <p:cNvSpPr txBox="1">
            <a:spLocks/>
          </p:cNvSpPr>
          <p:nvPr/>
        </p:nvSpPr>
        <p:spPr>
          <a:xfrm>
            <a:off x="1791903" y="1998146"/>
            <a:ext cx="881555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endParaRPr lang="sv-SE" dirty="0">
              <a:latin typeface="Century Gothic" panose="020B0502020202020204" pitchFamily="34" charset="0"/>
            </a:endParaRPr>
          </a:p>
          <a:p>
            <a:pPr>
              <a:lnSpc>
                <a:spcPct val="140000"/>
              </a:lnSpc>
            </a:pPr>
            <a:r>
              <a:rPr lang="sv-SE" dirty="0">
                <a:latin typeface="Century Gothic" panose="020B0502020202020204" pitchFamily="34" charset="0"/>
              </a:rPr>
              <a:t> Gå varvet runt och låt var och en berätta lite kort om vad som har hänt i livet sedan förra träffen. Både i stallet och utanför. </a:t>
            </a:r>
            <a:endParaRPr lang="sv-SE" dirty="0"/>
          </a:p>
        </p:txBody>
      </p:sp>
      <p:sp>
        <p:nvSpPr>
          <p:cNvPr id="4" name="textruta 3">
            <a:extLst>
              <a:ext uri="{FF2B5EF4-FFF2-40B4-BE49-F238E27FC236}">
                <a16:creationId xmlns:a16="http://schemas.microsoft.com/office/drawing/2014/main" id="{201EF2E3-7BC7-E4BD-5A7A-C4718486F6CA}"/>
              </a:ext>
            </a:extLst>
          </p:cNvPr>
          <p:cNvSpPr txBox="1"/>
          <p:nvPr/>
        </p:nvSpPr>
        <p:spPr>
          <a:xfrm>
            <a:off x="6096000" y="1665141"/>
            <a:ext cx="6096000" cy="1107996"/>
          </a:xfrm>
          <a:prstGeom prst="rect">
            <a:avLst/>
          </a:prstGeom>
          <a:noFill/>
        </p:spPr>
        <p:txBody>
          <a:bodyPr wrap="square">
            <a:spAutoFit/>
          </a:bodyPr>
          <a:lstStyle/>
          <a:p>
            <a:r>
              <a:rPr lang="sv-SE" sz="6600" dirty="0"/>
              <a:t>💛</a:t>
            </a:r>
          </a:p>
        </p:txBody>
      </p:sp>
    </p:spTree>
    <p:extLst>
      <p:ext uri="{BB962C8B-B14F-4D97-AF65-F5344CB8AC3E}">
        <p14:creationId xmlns:p14="http://schemas.microsoft.com/office/powerpoint/2010/main" val="2305399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71BA3F-9D13-E1A8-67F2-D82EFECF1ED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AB97446-60C2-90AE-F808-E14DECE8AA79}"/>
              </a:ext>
            </a:extLst>
          </p:cNvPr>
          <p:cNvSpPr>
            <a:spLocks noGrp="1"/>
          </p:cNvSpPr>
          <p:nvPr>
            <p:ph type="title"/>
          </p:nvPr>
        </p:nvSpPr>
        <p:spPr>
          <a:xfrm>
            <a:off x="6466456" y="1029096"/>
            <a:ext cx="4620768" cy="1600200"/>
          </a:xfrm>
        </p:spPr>
        <p:txBody>
          <a:bodyPr/>
          <a:lstStyle/>
          <a:p>
            <a:r>
              <a:rPr lang="en-US" dirty="0">
                <a:solidFill>
                  <a:srgbClr val="4A1921"/>
                </a:solidFill>
              </a:rPr>
              <a:t>TRIVSELREGLER &amp; FÖRVÄNTNINGAR</a:t>
            </a:r>
          </a:p>
        </p:txBody>
      </p:sp>
      <p:pic>
        <p:nvPicPr>
          <p:cNvPr id="3" name="Platshållare för bild 2" descr="En bild som visar person, märr, hingst, grimma&#10;&#10;AI-genererat innehåll kan vara felaktigt.">
            <a:extLst>
              <a:ext uri="{FF2B5EF4-FFF2-40B4-BE49-F238E27FC236}">
                <a16:creationId xmlns:a16="http://schemas.microsoft.com/office/drawing/2014/main" id="{3B64799C-6AE9-8C66-565A-020E15BBD260}"/>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0" y="0"/>
            <a:ext cx="5403850" cy="6858000"/>
          </a:xfrm>
        </p:spPr>
      </p:pic>
      <p:sp>
        <p:nvSpPr>
          <p:cNvPr id="6" name="Content Placeholder 3">
            <a:extLst>
              <a:ext uri="{FF2B5EF4-FFF2-40B4-BE49-F238E27FC236}">
                <a16:creationId xmlns:a16="http://schemas.microsoft.com/office/drawing/2014/main" id="{A6AACA11-2F6A-224B-BAD6-B0478CCC3A66}"/>
              </a:ext>
            </a:extLst>
          </p:cNvPr>
          <p:cNvSpPr>
            <a:spLocks noGrp="1"/>
          </p:cNvSpPr>
          <p:nvPr>
            <p:ph type="body" sz="half" idx="2"/>
          </p:nvPr>
        </p:nvSpPr>
        <p:spPr>
          <a:xfrm>
            <a:off x="6466455" y="2703042"/>
            <a:ext cx="4620769" cy="3356317"/>
          </a:xfrm>
        </p:spPr>
        <p:txBody>
          <a:bodyPr>
            <a:normAutofit/>
          </a:bodyPr>
          <a:lstStyle/>
          <a:p>
            <a:pPr marL="342900" indent="-342900">
              <a:lnSpc>
                <a:spcPct val="100000"/>
              </a:lnSpc>
              <a:buBlip>
                <a:blip r:embed="rId5"/>
              </a:buBlip>
            </a:pPr>
            <a:r>
              <a:rPr lang="en-US" sz="2400" dirty="0" err="1"/>
              <a:t>Gå</a:t>
            </a:r>
            <a:r>
              <a:rPr lang="en-US" sz="2400" dirty="0"/>
              <a:t> </a:t>
            </a:r>
            <a:r>
              <a:rPr lang="en-US" sz="2400" dirty="0" err="1"/>
              <a:t>igenom</a:t>
            </a:r>
            <a:r>
              <a:rPr lang="en-US" sz="2400" dirty="0"/>
              <a:t> de </a:t>
            </a:r>
            <a:r>
              <a:rPr lang="en-US" sz="2400" dirty="0" err="1"/>
              <a:t>trivselregler</a:t>
            </a:r>
            <a:r>
              <a:rPr lang="en-US" sz="2400" dirty="0"/>
              <a:t> </a:t>
            </a:r>
            <a:r>
              <a:rPr lang="en-US" sz="2400" dirty="0" err="1"/>
              <a:t>som</a:t>
            </a:r>
            <a:r>
              <a:rPr lang="en-US" sz="2400" dirty="0"/>
              <a:t> </a:t>
            </a:r>
            <a:r>
              <a:rPr lang="en-US" sz="2400" dirty="0" err="1"/>
              <a:t>ni</a:t>
            </a:r>
            <a:r>
              <a:rPr lang="en-US" sz="2400" dirty="0"/>
              <a:t> </a:t>
            </a:r>
            <a:r>
              <a:rPr lang="en-US" sz="2400" dirty="0" err="1"/>
              <a:t>kom</a:t>
            </a:r>
            <a:r>
              <a:rPr lang="en-US" sz="2400" dirty="0"/>
              <a:t> </a:t>
            </a:r>
            <a:r>
              <a:rPr lang="en-US" sz="2400" dirty="0" err="1"/>
              <a:t>överens</a:t>
            </a:r>
            <a:r>
              <a:rPr lang="en-US" sz="2400" dirty="0"/>
              <a:t> om vid </a:t>
            </a:r>
            <a:r>
              <a:rPr lang="en-US" sz="2400" dirty="0" err="1"/>
              <a:t>första</a:t>
            </a:r>
            <a:r>
              <a:rPr lang="en-US" sz="2400" dirty="0"/>
              <a:t> </a:t>
            </a:r>
            <a:r>
              <a:rPr lang="en-US" sz="2400" dirty="0" err="1"/>
              <a:t>träffen</a:t>
            </a:r>
            <a:r>
              <a:rPr lang="en-US" sz="2400" dirty="0"/>
              <a:t>.</a:t>
            </a:r>
          </a:p>
          <a:p>
            <a:pPr marL="342900" indent="-342900">
              <a:lnSpc>
                <a:spcPct val="100000"/>
              </a:lnSpc>
              <a:buBlip>
                <a:blip r:embed="rId5"/>
              </a:buBlip>
            </a:pPr>
            <a:r>
              <a:rPr lang="en-US" sz="2400" dirty="0"/>
              <a:t>Vad </a:t>
            </a:r>
            <a:r>
              <a:rPr lang="en-US" sz="2400" dirty="0" err="1"/>
              <a:t>har</a:t>
            </a:r>
            <a:r>
              <a:rPr lang="en-US" sz="2400" dirty="0"/>
              <a:t> du för </a:t>
            </a:r>
            <a:r>
              <a:rPr lang="en-US" sz="2400" dirty="0" err="1"/>
              <a:t>förväntningar</a:t>
            </a:r>
            <a:r>
              <a:rPr lang="en-US" sz="2400" dirty="0"/>
              <a:t> </a:t>
            </a:r>
            <a:r>
              <a:rPr lang="en-US" sz="2400" dirty="0" err="1"/>
              <a:t>på</a:t>
            </a:r>
            <a:r>
              <a:rPr lang="en-US" sz="2400" dirty="0"/>
              <a:t> </a:t>
            </a:r>
            <a:r>
              <a:rPr lang="en-US" sz="2400" dirty="0" err="1"/>
              <a:t>dagen</a:t>
            </a:r>
            <a:r>
              <a:rPr lang="en-US" sz="2400" dirty="0"/>
              <a:t>?</a:t>
            </a:r>
          </a:p>
        </p:txBody>
      </p:sp>
    </p:spTree>
    <p:extLst>
      <p:ext uri="{BB962C8B-B14F-4D97-AF65-F5344CB8AC3E}">
        <p14:creationId xmlns:p14="http://schemas.microsoft.com/office/powerpoint/2010/main" val="256610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8D46-7798-DDCD-EEC5-8911F24A1A14}"/>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E5857FC6-46B4-3E34-7AE9-F0441B0D4511}"/>
              </a:ext>
            </a:extLst>
          </p:cNvPr>
          <p:cNvSpPr>
            <a:spLocks noGrp="1"/>
          </p:cNvSpPr>
          <p:nvPr>
            <p:ph type="title"/>
          </p:nvPr>
        </p:nvSpPr>
        <p:spPr>
          <a:xfrm>
            <a:off x="2443232" y="209536"/>
            <a:ext cx="9707963" cy="1362925"/>
          </a:xfrm>
        </p:spPr>
        <p:txBody>
          <a:bodyPr/>
          <a:lstStyle/>
          <a:p>
            <a:r>
              <a:rPr lang="en-US" dirty="0">
                <a:solidFill>
                  <a:srgbClr val="4A1921"/>
                </a:solidFill>
              </a:rPr>
              <a:t>DEN SVENSKA RIDSPORTEN</a:t>
            </a:r>
            <a:endParaRPr lang="en-US" b="0" dirty="0">
              <a:solidFill>
                <a:srgbClr val="4A1921"/>
              </a:solidFill>
            </a:endParaRPr>
          </a:p>
        </p:txBody>
      </p:sp>
      <p:pic>
        <p:nvPicPr>
          <p:cNvPr id="2" name="Onlinemedia 1" descr="En film om ridsportens föreningar">
            <a:hlinkClick r:id="" action="ppaction://media"/>
            <a:extLst>
              <a:ext uri="{FF2B5EF4-FFF2-40B4-BE49-F238E27FC236}">
                <a16:creationId xmlns:a16="http://schemas.microsoft.com/office/drawing/2014/main" id="{0365E396-EC4C-774C-058B-6AB1478A41DD}"/>
              </a:ext>
            </a:extLst>
          </p:cNvPr>
          <p:cNvPicPr>
            <a:picLocks noRot="1" noChangeAspect="1"/>
          </p:cNvPicPr>
          <p:nvPr>
            <a:videoFile r:link="rId1"/>
          </p:nvPr>
        </p:nvPicPr>
        <p:blipFill>
          <a:blip r:embed="rId4"/>
          <a:stretch>
            <a:fillRect/>
          </a:stretch>
        </p:blipFill>
        <p:spPr>
          <a:xfrm>
            <a:off x="2611917" y="1846927"/>
            <a:ext cx="6968166" cy="3937014"/>
          </a:xfrm>
          <a:prstGeom prst="rect">
            <a:avLst/>
          </a:prstGeom>
        </p:spPr>
      </p:pic>
    </p:spTree>
    <p:extLst>
      <p:ext uri="{BB962C8B-B14F-4D97-AF65-F5344CB8AC3E}">
        <p14:creationId xmlns:p14="http://schemas.microsoft.com/office/powerpoint/2010/main" val="328437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B4183-0E4B-45CF-A4F7-D454E15384F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DB5C2F8-CF91-6B1D-8FE3-741822B8B02E}"/>
              </a:ext>
            </a:extLst>
          </p:cNvPr>
          <p:cNvSpPr>
            <a:spLocks noGrp="1"/>
          </p:cNvSpPr>
          <p:nvPr>
            <p:ph type="title"/>
          </p:nvPr>
        </p:nvSpPr>
        <p:spPr>
          <a:xfrm>
            <a:off x="6096000" y="711158"/>
            <a:ext cx="4620768" cy="1600200"/>
          </a:xfrm>
        </p:spPr>
        <p:txBody>
          <a:bodyPr>
            <a:normAutofit/>
          </a:bodyPr>
          <a:lstStyle/>
          <a:p>
            <a:pPr>
              <a:lnSpc>
                <a:spcPct val="100000"/>
              </a:lnSpc>
            </a:pPr>
            <a:r>
              <a:rPr lang="en-US" sz="3600" dirty="0">
                <a:solidFill>
                  <a:srgbClr val="4A1921"/>
                </a:solidFill>
              </a:rPr>
              <a:t>RIDSPORT HAR INGEN ÅLDER.</a:t>
            </a:r>
          </a:p>
        </p:txBody>
      </p:sp>
      <p:pic>
        <p:nvPicPr>
          <p:cNvPr id="6" name="Platshållare för bild 5" descr="En bild som visar Människoansikte, person, leende, märr&#10;&#10;AI-genererat innehåll kan vara felaktigt.">
            <a:extLst>
              <a:ext uri="{FF2B5EF4-FFF2-40B4-BE49-F238E27FC236}">
                <a16:creationId xmlns:a16="http://schemas.microsoft.com/office/drawing/2014/main" id="{C5AA740C-4D13-5780-3DAC-24BF8B5380A8}"/>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p:blipFill>
        <p:spPr>
          <a:xfrm>
            <a:off x="-548832" y="0"/>
            <a:ext cx="5995678" cy="6858000"/>
          </a:xfrm>
        </p:spPr>
      </p:pic>
      <p:sp>
        <p:nvSpPr>
          <p:cNvPr id="7" name="Content Placeholder 2">
            <a:extLst>
              <a:ext uri="{FF2B5EF4-FFF2-40B4-BE49-F238E27FC236}">
                <a16:creationId xmlns:a16="http://schemas.microsoft.com/office/drawing/2014/main" id="{021E3501-17FA-EFEC-A48E-9AB2F9B6C4EF}"/>
              </a:ext>
            </a:extLst>
          </p:cNvPr>
          <p:cNvSpPr txBox="1">
            <a:spLocks/>
          </p:cNvSpPr>
          <p:nvPr/>
        </p:nvSpPr>
        <p:spPr>
          <a:xfrm>
            <a:off x="6096000" y="2447550"/>
            <a:ext cx="4881705"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sz="2400" dirty="0"/>
              <a:t> Vad betyder hästarna och stallet för dig?</a:t>
            </a:r>
            <a:r>
              <a:rPr lang="sv-SE" sz="2400" dirty="0">
                <a:latin typeface="Century Gothic" panose="020B0502020202020204" pitchFamily="34" charset="0"/>
              </a:rPr>
              <a:t> </a:t>
            </a:r>
          </a:p>
          <a:p>
            <a:pPr>
              <a:lnSpc>
                <a:spcPct val="140000"/>
              </a:lnSpc>
            </a:pPr>
            <a:r>
              <a:rPr lang="sv-SE" sz="2400" dirty="0"/>
              <a:t>Hur kan vi få fler 65+ att hitta till stallet? Vad tror ni skulle fungera? </a:t>
            </a:r>
          </a:p>
        </p:txBody>
      </p:sp>
    </p:spTree>
    <p:extLst>
      <p:ext uri="{BB962C8B-B14F-4D97-AF65-F5344CB8AC3E}">
        <p14:creationId xmlns:p14="http://schemas.microsoft.com/office/powerpoint/2010/main" val="141921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597D-96E0-152B-C0B2-D572D2358EA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5AB2674-E4B9-C38B-8355-9801D72A493C}"/>
              </a:ext>
            </a:extLst>
          </p:cNvPr>
          <p:cNvSpPr>
            <a:spLocks noGrp="1"/>
          </p:cNvSpPr>
          <p:nvPr>
            <p:ph type="title"/>
          </p:nvPr>
        </p:nvSpPr>
        <p:spPr>
          <a:xfrm>
            <a:off x="6393968" y="567650"/>
            <a:ext cx="9674352" cy="1325563"/>
          </a:xfrm>
        </p:spPr>
        <p:txBody>
          <a:bodyPr>
            <a:normAutofit/>
          </a:bodyPr>
          <a:lstStyle/>
          <a:p>
            <a:r>
              <a:rPr lang="en-US" sz="4400" dirty="0">
                <a:solidFill>
                  <a:srgbClr val="4A1921"/>
                </a:solidFill>
              </a:rPr>
              <a:t>VIKTIGT PÅ RIKTIGT</a:t>
            </a:r>
          </a:p>
        </p:txBody>
      </p:sp>
      <p:sp>
        <p:nvSpPr>
          <p:cNvPr id="2" name="Content Placeholder 3">
            <a:extLst>
              <a:ext uri="{FF2B5EF4-FFF2-40B4-BE49-F238E27FC236}">
                <a16:creationId xmlns:a16="http://schemas.microsoft.com/office/drawing/2014/main" id="{ADDA0EDA-53E3-71B8-5FF6-49C81B0DBFED}"/>
              </a:ext>
            </a:extLst>
          </p:cNvPr>
          <p:cNvSpPr>
            <a:spLocks noGrp="1"/>
          </p:cNvSpPr>
          <p:nvPr>
            <p:ph type="body" sz="half" idx="2"/>
          </p:nvPr>
        </p:nvSpPr>
        <p:spPr>
          <a:xfrm>
            <a:off x="6265631" y="1602551"/>
            <a:ext cx="5257115" cy="4025017"/>
          </a:xfrm>
        </p:spPr>
        <p:txBody>
          <a:bodyPr>
            <a:normAutofit/>
          </a:bodyPr>
          <a:lstStyle/>
          <a:p>
            <a:pPr>
              <a:lnSpc>
                <a:spcPct val="100000"/>
              </a:lnSpc>
            </a:pPr>
            <a:endParaRPr lang="sv-SE" sz="2000" dirty="0">
              <a:solidFill>
                <a:schemeClr val="tx1"/>
              </a:solidFill>
              <a:latin typeface="+mj-lt"/>
            </a:endParaRPr>
          </a:p>
          <a:p>
            <a:pPr marL="360000">
              <a:lnSpc>
                <a:spcPct val="150000"/>
              </a:lnSpc>
              <a:buNone/>
            </a:pPr>
            <a:r>
              <a:rPr lang="sv-SE" sz="2000" dirty="0">
                <a:effectLst/>
                <a:latin typeface="+mj-lt"/>
              </a:rPr>
              <a:t>Att vara ideell är en viktig del av den svenska ridsportens tradition och kultur. Genom att arbeta tillsammans och bidra till den gemensamma verksamheten är vi med och bevarar och utvecklar ridsporten för kommande generationer.</a:t>
            </a:r>
          </a:p>
        </p:txBody>
      </p:sp>
      <p:pic>
        <p:nvPicPr>
          <p:cNvPr id="4" name="Bildobjekt 3">
            <a:extLst>
              <a:ext uri="{FF2B5EF4-FFF2-40B4-BE49-F238E27FC236}">
                <a16:creationId xmlns:a16="http://schemas.microsoft.com/office/drawing/2014/main" id="{3B96160A-EF49-A6C3-A724-32CE278B3A4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84768"/>
            <a:ext cx="5798034" cy="7004792"/>
          </a:xfrm>
          <a:prstGeom prst="rect">
            <a:avLst/>
          </a:prstGeom>
        </p:spPr>
      </p:pic>
    </p:spTree>
    <p:extLst>
      <p:ext uri="{BB962C8B-B14F-4D97-AF65-F5344CB8AC3E}">
        <p14:creationId xmlns:p14="http://schemas.microsoft.com/office/powerpoint/2010/main" val="173590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6BB75E-A808-73CF-F5D8-F64C6624708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2800E34-62DA-85FA-4F88-B54176944852}"/>
              </a:ext>
            </a:extLst>
          </p:cNvPr>
          <p:cNvSpPr txBox="1">
            <a:spLocks/>
          </p:cNvSpPr>
          <p:nvPr/>
        </p:nvSpPr>
        <p:spPr>
          <a:xfrm>
            <a:off x="612648" y="264074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F4EAFC0-6214-069D-C53E-9BEBD9CD1A86}"/>
              </a:ext>
            </a:extLst>
          </p:cNvPr>
          <p:cNvSpPr txBox="1">
            <a:spLocks/>
          </p:cNvSpPr>
          <p:nvPr/>
        </p:nvSpPr>
        <p:spPr>
          <a:xfrm>
            <a:off x="2358462" y="23565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DELAKTIGHET</a:t>
            </a:r>
          </a:p>
        </p:txBody>
      </p:sp>
      <p:sp>
        <p:nvSpPr>
          <p:cNvPr id="7" name="Content Placeholder 2">
            <a:extLst>
              <a:ext uri="{FF2B5EF4-FFF2-40B4-BE49-F238E27FC236}">
                <a16:creationId xmlns:a16="http://schemas.microsoft.com/office/drawing/2014/main" id="{91991D71-65B6-4970-5307-CF2D6E622A27}"/>
              </a:ext>
            </a:extLst>
          </p:cNvPr>
          <p:cNvSpPr txBox="1">
            <a:spLocks/>
          </p:cNvSpPr>
          <p:nvPr/>
        </p:nvSpPr>
        <p:spPr>
          <a:xfrm>
            <a:off x="2358462" y="2170734"/>
            <a:ext cx="7690313"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v-SE" sz="2400" dirty="0">
                <a:latin typeface="Century Gothic" panose="020B0502020202020204" pitchFamily="34" charset="0"/>
              </a:rPr>
              <a:t> </a:t>
            </a:r>
            <a:r>
              <a:rPr lang="sv-SE" sz="2000" dirty="0">
                <a:latin typeface="Century Gothic" panose="020B0502020202020204" pitchFamily="34" charset="0"/>
              </a:rPr>
              <a:t>Ledamot i styrelse, sektioner eller arbetsgrupper  </a:t>
            </a:r>
          </a:p>
          <a:p>
            <a:pPr>
              <a:lnSpc>
                <a:spcPct val="100000"/>
              </a:lnSpc>
            </a:pPr>
            <a:r>
              <a:rPr lang="sv-SE" sz="2000" dirty="0">
                <a:latin typeface="Century Gothic" panose="020B0502020202020204" pitchFamily="34" charset="0"/>
              </a:rPr>
              <a:t> Mentor till ungdomssektionen</a:t>
            </a:r>
          </a:p>
          <a:p>
            <a:pPr>
              <a:lnSpc>
                <a:spcPct val="100000"/>
              </a:lnSpc>
            </a:pPr>
            <a:r>
              <a:rPr lang="sv-SE" sz="2000" dirty="0">
                <a:latin typeface="Century Gothic" panose="020B0502020202020204" pitchFamily="34" charset="0"/>
              </a:rPr>
              <a:t> Baka? Stå i stallfiket?</a:t>
            </a:r>
          </a:p>
          <a:p>
            <a:pPr>
              <a:lnSpc>
                <a:spcPct val="100000"/>
              </a:lnSpc>
            </a:pPr>
            <a:r>
              <a:rPr lang="sv-SE" sz="2000" dirty="0">
                <a:latin typeface="Century Gothic" panose="020B0502020202020204" pitchFamily="34" charset="0"/>
              </a:rPr>
              <a:t> </a:t>
            </a:r>
            <a:r>
              <a:rPr lang="sv-SE" sz="2000" dirty="0"/>
              <a:t>Rensa ogräs, måla, fixa på anläggningen</a:t>
            </a:r>
          </a:p>
          <a:p>
            <a:pPr>
              <a:lnSpc>
                <a:spcPct val="100000"/>
              </a:lnSpc>
            </a:pPr>
            <a:r>
              <a:rPr lang="sv-SE" sz="2000" dirty="0">
                <a:latin typeface="Century Gothic" panose="020B0502020202020204" pitchFamily="34" charset="0"/>
              </a:rPr>
              <a:t> Pyssla, fixa med hästar som vilat etc. </a:t>
            </a:r>
          </a:p>
          <a:p>
            <a:pPr>
              <a:lnSpc>
                <a:spcPct val="100000"/>
              </a:lnSpc>
            </a:pPr>
            <a:r>
              <a:rPr lang="sv-SE" sz="2000" dirty="0">
                <a:latin typeface="Century Gothic" panose="020B0502020202020204" pitchFamily="34" charset="0"/>
              </a:rPr>
              <a:t> Engagera sig i tävlingsverksamheten</a:t>
            </a:r>
          </a:p>
          <a:p>
            <a:pPr>
              <a:lnSpc>
                <a:spcPct val="100000"/>
              </a:lnSpc>
            </a:pPr>
            <a:r>
              <a:rPr lang="sv-SE" sz="2000" dirty="0">
                <a:latin typeface="Century Gothic" panose="020B0502020202020204" pitchFamily="34" charset="0"/>
              </a:rPr>
              <a:t> Hjälpa till med barnverksamheten </a:t>
            </a:r>
          </a:p>
          <a:p>
            <a:pPr>
              <a:lnSpc>
                <a:spcPct val="100000"/>
              </a:lnSpc>
            </a:pPr>
            <a:r>
              <a:rPr lang="sv-SE" sz="2000" dirty="0">
                <a:latin typeface="Century Gothic" panose="020B0502020202020204" pitchFamily="34" charset="0"/>
              </a:rPr>
              <a:t> Läxhjälp. Stallskjuts. </a:t>
            </a:r>
          </a:p>
        </p:txBody>
      </p:sp>
      <p:sp>
        <p:nvSpPr>
          <p:cNvPr id="4" name="textruta 3">
            <a:extLst>
              <a:ext uri="{FF2B5EF4-FFF2-40B4-BE49-F238E27FC236}">
                <a16:creationId xmlns:a16="http://schemas.microsoft.com/office/drawing/2014/main" id="{2FA803AD-D1FA-D144-5C12-B3BD76A98FDE}"/>
              </a:ext>
            </a:extLst>
          </p:cNvPr>
          <p:cNvSpPr txBox="1"/>
          <p:nvPr/>
        </p:nvSpPr>
        <p:spPr>
          <a:xfrm>
            <a:off x="2358462" y="1668481"/>
            <a:ext cx="8502043" cy="400110"/>
          </a:xfrm>
          <a:prstGeom prst="rect">
            <a:avLst/>
          </a:prstGeom>
          <a:noFill/>
        </p:spPr>
        <p:txBody>
          <a:bodyPr wrap="square">
            <a:spAutoFit/>
          </a:bodyPr>
          <a:lstStyle/>
          <a:p>
            <a:r>
              <a:rPr lang="sv-SE" sz="2000" b="1" i="0" dirty="0">
                <a:solidFill>
                  <a:srgbClr val="3B3B3B"/>
                </a:solidFill>
                <a:effectLst/>
                <a:latin typeface="+mj-lt"/>
              </a:rPr>
              <a:t>Seniorer gör värdefulla insatser i många av våra föreningar. </a:t>
            </a:r>
            <a:endParaRPr lang="sv-SE" sz="2000" b="1" dirty="0">
              <a:latin typeface="+mj-lt"/>
            </a:endParaRPr>
          </a:p>
        </p:txBody>
      </p:sp>
    </p:spTree>
    <p:extLst>
      <p:ext uri="{BB962C8B-B14F-4D97-AF65-F5344CB8AC3E}">
        <p14:creationId xmlns:p14="http://schemas.microsoft.com/office/powerpoint/2010/main" val="102599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59C43-560B-BB46-C3ED-58D921A13B36}"/>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A0C3432-FAEE-7A71-0834-E7DCE35D2508}"/>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13A0E681-6B2E-91D7-9954-8A715A3BF5E5}"/>
              </a:ext>
            </a:extLst>
          </p:cNvPr>
          <p:cNvSpPr txBox="1">
            <a:spLocks/>
          </p:cNvSpPr>
          <p:nvPr/>
        </p:nvSpPr>
        <p:spPr>
          <a:xfrm>
            <a:off x="5643774" y="714661"/>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EN HJÄLPANDE HAND</a:t>
            </a:r>
          </a:p>
        </p:txBody>
      </p:sp>
      <p:sp>
        <p:nvSpPr>
          <p:cNvPr id="7" name="Content Placeholder 2">
            <a:extLst>
              <a:ext uri="{FF2B5EF4-FFF2-40B4-BE49-F238E27FC236}">
                <a16:creationId xmlns:a16="http://schemas.microsoft.com/office/drawing/2014/main" id="{7DFA27D9-3BE1-05AE-8F1D-A3BB717DDB15}"/>
              </a:ext>
            </a:extLst>
          </p:cNvPr>
          <p:cNvSpPr txBox="1">
            <a:spLocks/>
          </p:cNvSpPr>
          <p:nvPr/>
        </p:nvSpPr>
        <p:spPr>
          <a:xfrm>
            <a:off x="5643774" y="2166226"/>
            <a:ext cx="5935578"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sv-SE" sz="2400" dirty="0">
                <a:latin typeface="Century Gothic" panose="020B0502020202020204" pitchFamily="34" charset="0"/>
              </a:rPr>
              <a:t>Som stallvärd på eftermiddagar / kvällar kan man bidra till att skapa en </a:t>
            </a:r>
            <a:r>
              <a:rPr lang="sv-SE" sz="2400" b="1" dirty="0">
                <a:latin typeface="Century Gothic" panose="020B0502020202020204" pitchFamily="34" charset="0"/>
              </a:rPr>
              <a:t>trygg stämning </a:t>
            </a:r>
            <a:r>
              <a:rPr lang="sv-SE" sz="2400" dirty="0">
                <a:latin typeface="Century Gothic" panose="020B0502020202020204" pitchFamily="34" charset="0"/>
              </a:rPr>
              <a:t>i stallet. Att vara en hjälpande hand med allt från stallsysslor till läxläsning kan göra stor skillnad för stabiliteten i stallet. </a:t>
            </a:r>
          </a:p>
        </p:txBody>
      </p:sp>
      <p:pic>
        <p:nvPicPr>
          <p:cNvPr id="8" name="Bildobjekt 7" descr="En bild som visar person, hingst, märr, Hästsaker&#10;&#10;AI-genererat innehåll kan vara felaktigt.">
            <a:extLst>
              <a:ext uri="{FF2B5EF4-FFF2-40B4-BE49-F238E27FC236}">
                <a16:creationId xmlns:a16="http://schemas.microsoft.com/office/drawing/2014/main" id="{AA34C327-B64C-F246-6C60-63F6C52A5AB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5149517" cy="6858000"/>
          </a:xfrm>
          <a:prstGeom prst="rect">
            <a:avLst/>
          </a:prstGeom>
        </p:spPr>
      </p:pic>
    </p:spTree>
    <p:extLst>
      <p:ext uri="{BB962C8B-B14F-4D97-AF65-F5344CB8AC3E}">
        <p14:creationId xmlns:p14="http://schemas.microsoft.com/office/powerpoint/2010/main" val="1468733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50944-03DA-DDE1-F7AE-8349F23C6451}"/>
            </a:ext>
          </a:extLst>
        </p:cNvPr>
        <p:cNvGrpSpPr/>
        <p:nvPr/>
      </p:nvGrpSpPr>
      <p:grpSpPr>
        <a:xfrm>
          <a:off x="0" y="0"/>
          <a:ext cx="0" cy="0"/>
          <a:chOff x="0" y="0"/>
          <a:chExt cx="0" cy="0"/>
        </a:xfrm>
      </p:grpSpPr>
      <p:pic>
        <p:nvPicPr>
          <p:cNvPr id="5" name="Bildobjekt 4" descr="En bild som visar häst, himmel, märr, utomhus&#10;&#10;AI-genererat innehåll kan vara felaktigt.">
            <a:extLst>
              <a:ext uri="{FF2B5EF4-FFF2-40B4-BE49-F238E27FC236}">
                <a16:creationId xmlns:a16="http://schemas.microsoft.com/office/drawing/2014/main" id="{AA5AB188-1546-A365-830E-EB1E9EA5BE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Content Placeholder 2">
            <a:extLst>
              <a:ext uri="{FF2B5EF4-FFF2-40B4-BE49-F238E27FC236}">
                <a16:creationId xmlns:a16="http://schemas.microsoft.com/office/drawing/2014/main" id="{E6282765-57B4-4415-2528-D9CD2DF60740}"/>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DA6EDC23-6E69-692C-D479-5908D07B7C61}"/>
              </a:ext>
            </a:extLst>
          </p:cNvPr>
          <p:cNvSpPr txBox="1">
            <a:spLocks/>
          </p:cNvSpPr>
          <p:nvPr/>
        </p:nvSpPr>
        <p:spPr>
          <a:xfrm>
            <a:off x="453124" y="3243440"/>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NU BLIR DET </a:t>
            </a:r>
          </a:p>
          <a:p>
            <a:r>
              <a:rPr lang="en-US" dirty="0">
                <a:solidFill>
                  <a:srgbClr val="4A1921"/>
                </a:solidFill>
              </a:rPr>
              <a:t>HÄSTSNACK! </a:t>
            </a:r>
          </a:p>
        </p:txBody>
      </p:sp>
    </p:spTree>
    <p:extLst>
      <p:ext uri="{BB962C8B-B14F-4D97-AF65-F5344CB8AC3E}">
        <p14:creationId xmlns:p14="http://schemas.microsoft.com/office/powerpoint/2010/main" val="71756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CAA8E-732F-BF36-60CE-8FB70DE734AF}"/>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3CE8999-B60A-85BE-7A10-3B609E9393E8}"/>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5093FEDB-C4A2-87FF-74D1-C65F7DD6E8B3}"/>
              </a:ext>
            </a:extLst>
          </p:cNvPr>
          <p:cNvSpPr txBox="1">
            <a:spLocks/>
          </p:cNvSpPr>
          <p:nvPr/>
        </p:nvSpPr>
        <p:spPr>
          <a:xfrm>
            <a:off x="5643774" y="714661"/>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SADLA &amp; TRÄNSA </a:t>
            </a:r>
          </a:p>
        </p:txBody>
      </p:sp>
      <p:sp>
        <p:nvSpPr>
          <p:cNvPr id="7" name="Content Placeholder 2">
            <a:extLst>
              <a:ext uri="{FF2B5EF4-FFF2-40B4-BE49-F238E27FC236}">
                <a16:creationId xmlns:a16="http://schemas.microsoft.com/office/drawing/2014/main" id="{59E2CB81-59C4-8669-B784-B186426F8753}"/>
              </a:ext>
            </a:extLst>
          </p:cNvPr>
          <p:cNvSpPr txBox="1">
            <a:spLocks/>
          </p:cNvSpPr>
          <p:nvPr/>
        </p:nvSpPr>
        <p:spPr>
          <a:xfrm>
            <a:off x="5643774" y="2166226"/>
            <a:ext cx="5935578"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sv-SE" sz="2400" dirty="0">
                <a:latin typeface="Century Gothic" panose="020B0502020202020204" pitchFamily="34" charset="0"/>
              </a:rPr>
              <a:t>Det är toppen om man kan vara i stallet för att hjälpa till och guida nybörjare rätt i konsten att både tränsa och sadla.</a:t>
            </a:r>
          </a:p>
          <a:p>
            <a:pPr marL="0" indent="0">
              <a:lnSpc>
                <a:spcPct val="140000"/>
              </a:lnSpc>
              <a:buNone/>
            </a:pPr>
            <a:r>
              <a:rPr lang="sv-SE" sz="2400" dirty="0">
                <a:latin typeface="Century Gothic" panose="020B0502020202020204" pitchFamily="34" charset="0"/>
              </a:rPr>
              <a:t>Dela upp deltagarna parvis, och gå ner till stallet och testa i praktiken. </a:t>
            </a:r>
          </a:p>
        </p:txBody>
      </p:sp>
      <p:pic>
        <p:nvPicPr>
          <p:cNvPr id="4" name="Bildobjekt 3" descr="En bild som visar person, märr, hingst, Hästsaker&#10;&#10;AI-genererat innehåll kan vara felaktigt.">
            <a:extLst>
              <a:ext uri="{FF2B5EF4-FFF2-40B4-BE49-F238E27FC236}">
                <a16:creationId xmlns:a16="http://schemas.microsoft.com/office/drawing/2014/main" id="{CE4AF8B7-05ED-3CAD-71A0-30D04789B47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595" y="0"/>
            <a:ext cx="5027544" cy="6862739"/>
          </a:xfrm>
          <a:prstGeom prst="rect">
            <a:avLst/>
          </a:prstGeom>
        </p:spPr>
      </p:pic>
    </p:spTree>
    <p:extLst>
      <p:ext uri="{BB962C8B-B14F-4D97-AF65-F5344CB8AC3E}">
        <p14:creationId xmlns:p14="http://schemas.microsoft.com/office/powerpoint/2010/main" val="217485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F12D9-2829-5F7A-746A-929DC763A75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CE80163-68BB-DADD-C5A2-552306F3624F}"/>
              </a:ext>
            </a:extLst>
          </p:cNvPr>
          <p:cNvSpPr txBox="1">
            <a:spLocks/>
          </p:cNvSpPr>
          <p:nvPr/>
        </p:nvSpPr>
        <p:spPr>
          <a:xfrm>
            <a:off x="2313065" y="515191"/>
            <a:ext cx="7821770" cy="37340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endParaRPr lang="en-US" sz="4000" dirty="0">
              <a:solidFill>
                <a:srgbClr val="4A1921"/>
              </a:solidFill>
            </a:endParaRPr>
          </a:p>
          <a:p>
            <a:pPr algn="ctr">
              <a:lnSpc>
                <a:spcPct val="110000"/>
              </a:lnSpc>
            </a:pPr>
            <a:r>
              <a:rPr lang="en-US" sz="4000" dirty="0">
                <a:solidFill>
                  <a:srgbClr val="4A1921"/>
                </a:solidFill>
              </a:rPr>
              <a:t>DAGS FÖR MELLIS</a:t>
            </a:r>
            <a:r>
              <a:rPr lang="en-US" sz="4000" b="0" dirty="0">
                <a:solidFill>
                  <a:srgbClr val="4A1921"/>
                </a:solidFill>
              </a:rPr>
              <a:t>. Medan vi </a:t>
            </a:r>
            <a:r>
              <a:rPr lang="en-US" sz="4000" b="0" dirty="0" err="1">
                <a:solidFill>
                  <a:srgbClr val="4A1921"/>
                </a:solidFill>
              </a:rPr>
              <a:t>fikar</a:t>
            </a:r>
            <a:r>
              <a:rPr lang="en-US" sz="4000" b="0" dirty="0">
                <a:solidFill>
                  <a:srgbClr val="4A1921"/>
                </a:solidFill>
              </a:rPr>
              <a:t>, </a:t>
            </a:r>
            <a:r>
              <a:rPr lang="en-US" sz="4000" b="0" dirty="0" err="1">
                <a:solidFill>
                  <a:srgbClr val="4A1921"/>
                </a:solidFill>
              </a:rPr>
              <a:t>fundera</a:t>
            </a:r>
            <a:r>
              <a:rPr lang="en-US" sz="4000" b="0" dirty="0">
                <a:solidFill>
                  <a:srgbClr val="4A1921"/>
                </a:solidFill>
              </a:rPr>
              <a:t> </a:t>
            </a:r>
            <a:r>
              <a:rPr lang="en-US" sz="4000" b="0" dirty="0" err="1">
                <a:solidFill>
                  <a:srgbClr val="4A1921"/>
                </a:solidFill>
              </a:rPr>
              <a:t>på</a:t>
            </a:r>
            <a:r>
              <a:rPr lang="en-US" sz="4000" b="0" dirty="0">
                <a:solidFill>
                  <a:srgbClr val="4A1921"/>
                </a:solidFill>
              </a:rPr>
              <a:t> </a:t>
            </a:r>
            <a:r>
              <a:rPr lang="en-US" sz="4000" b="0" dirty="0" err="1">
                <a:solidFill>
                  <a:srgbClr val="4A1921"/>
                </a:solidFill>
              </a:rPr>
              <a:t>vad</a:t>
            </a:r>
            <a:r>
              <a:rPr lang="en-US" sz="4000" b="0" dirty="0">
                <a:solidFill>
                  <a:srgbClr val="4A1921"/>
                </a:solidFill>
              </a:rPr>
              <a:t> du </a:t>
            </a:r>
            <a:r>
              <a:rPr lang="en-US" sz="4000" b="0" dirty="0" err="1">
                <a:solidFill>
                  <a:srgbClr val="4A1921"/>
                </a:solidFill>
              </a:rPr>
              <a:t>skulle</a:t>
            </a:r>
            <a:r>
              <a:rPr lang="en-US" sz="4000" b="0" dirty="0">
                <a:solidFill>
                  <a:srgbClr val="4A1921"/>
                </a:solidFill>
              </a:rPr>
              <a:t> </a:t>
            </a:r>
            <a:r>
              <a:rPr lang="en-US" sz="4000" b="0" dirty="0" err="1">
                <a:solidFill>
                  <a:srgbClr val="4A1921"/>
                </a:solidFill>
              </a:rPr>
              <a:t>vilja</a:t>
            </a:r>
            <a:r>
              <a:rPr lang="en-US" sz="4000" b="0" dirty="0">
                <a:solidFill>
                  <a:srgbClr val="4A1921"/>
                </a:solidFill>
              </a:rPr>
              <a:t> </a:t>
            </a:r>
            <a:r>
              <a:rPr lang="en-US" sz="4000" b="0" dirty="0" err="1">
                <a:solidFill>
                  <a:srgbClr val="4A1921"/>
                </a:solidFill>
              </a:rPr>
              <a:t>bidra</a:t>
            </a:r>
            <a:r>
              <a:rPr lang="en-US" sz="4000" b="0" dirty="0">
                <a:solidFill>
                  <a:srgbClr val="4A1921"/>
                </a:solidFill>
              </a:rPr>
              <a:t> med </a:t>
            </a:r>
            <a:r>
              <a:rPr lang="en-US" sz="4000" b="0" dirty="0" err="1">
                <a:solidFill>
                  <a:srgbClr val="4A1921"/>
                </a:solidFill>
              </a:rPr>
              <a:t>i</a:t>
            </a:r>
            <a:r>
              <a:rPr lang="en-US" sz="4000" b="0" dirty="0">
                <a:solidFill>
                  <a:srgbClr val="4A1921"/>
                </a:solidFill>
              </a:rPr>
              <a:t> </a:t>
            </a:r>
            <a:r>
              <a:rPr lang="en-US" sz="4000" b="0" dirty="0" err="1">
                <a:solidFill>
                  <a:srgbClr val="4A1921"/>
                </a:solidFill>
              </a:rPr>
              <a:t>föreningen</a:t>
            </a:r>
            <a:r>
              <a:rPr lang="en-US" sz="4000" b="0" dirty="0">
                <a:solidFill>
                  <a:srgbClr val="4A1921"/>
                </a:solidFill>
              </a:rPr>
              <a:t>. </a:t>
            </a:r>
            <a:endParaRPr lang="en-US" sz="4000" dirty="0">
              <a:solidFill>
                <a:srgbClr val="4A1921"/>
              </a:solidFill>
            </a:endParaRPr>
          </a:p>
        </p:txBody>
      </p:sp>
    </p:spTree>
    <p:extLst>
      <p:ext uri="{BB962C8B-B14F-4D97-AF65-F5344CB8AC3E}">
        <p14:creationId xmlns:p14="http://schemas.microsoft.com/office/powerpoint/2010/main" val="188860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794B-A879-A242-55DE-4B407032D740}"/>
            </a:ext>
          </a:extLst>
        </p:cNvPr>
        <p:cNvGrpSpPr/>
        <p:nvPr/>
      </p:nvGrpSpPr>
      <p:grpSpPr>
        <a:xfrm>
          <a:off x="0" y="0"/>
          <a:ext cx="0" cy="0"/>
          <a:chOff x="0" y="0"/>
          <a:chExt cx="0" cy="0"/>
        </a:xfrm>
      </p:grpSpPr>
      <p:pic>
        <p:nvPicPr>
          <p:cNvPr id="20" name="Bildobjekt 19" descr="En bild som visar person, utomhus, märr, häst&#10;&#10;AI-genererat innehåll kan vara felaktigt.">
            <a:extLst>
              <a:ext uri="{FF2B5EF4-FFF2-40B4-BE49-F238E27FC236}">
                <a16:creationId xmlns:a16="http://schemas.microsoft.com/office/drawing/2014/main" id="{A53BB3CC-8A50-3332-C5E6-44CD84F17C6A}"/>
              </a:ext>
            </a:extLst>
          </p:cNvPr>
          <p:cNvPicPr>
            <a:picLocks noChangeAspect="1"/>
          </p:cNvPicPr>
          <p:nvPr/>
        </p:nvPicPr>
        <p:blipFill>
          <a:blip r:embed="rId3" cstate="screen">
            <a:extLst>
              <a:ext uri="{28A0092B-C50C-407E-A947-70E740481C1C}">
                <a14:useLocalDpi xmlns:a14="http://schemas.microsoft.com/office/drawing/2010/main"/>
              </a:ext>
            </a:extLst>
          </a:blip>
          <a:srcRect l="-1" r="-37"/>
          <a:stretch/>
        </p:blipFill>
        <p:spPr>
          <a:xfrm>
            <a:off x="0" y="0"/>
            <a:ext cx="13090358" cy="6858000"/>
          </a:xfrm>
          <a:prstGeom prst="rect">
            <a:avLst/>
          </a:prstGeom>
        </p:spPr>
      </p:pic>
      <p:sp>
        <p:nvSpPr>
          <p:cNvPr id="17" name="Title 1">
            <a:extLst>
              <a:ext uri="{FF2B5EF4-FFF2-40B4-BE49-F238E27FC236}">
                <a16:creationId xmlns:a16="http://schemas.microsoft.com/office/drawing/2014/main" id="{09A97862-398E-7C08-FA6C-32C5D75A5936}"/>
              </a:ext>
            </a:extLst>
          </p:cNvPr>
          <p:cNvSpPr>
            <a:spLocks noGrp="1"/>
          </p:cNvSpPr>
          <p:nvPr>
            <p:ph type="title"/>
          </p:nvPr>
        </p:nvSpPr>
        <p:spPr>
          <a:xfrm>
            <a:off x="-112295" y="2261937"/>
            <a:ext cx="13090357" cy="1600200"/>
          </a:xfrm>
          <a:effectLst>
            <a:outerShdw blurRad="50800" dist="38100" dir="2700000" algn="tl" rotWithShape="0">
              <a:prstClr val="black">
                <a:alpha val="40000"/>
              </a:prstClr>
            </a:outerShdw>
          </a:effectLst>
        </p:spPr>
        <p:txBody>
          <a:bodyPr>
            <a:normAutofit/>
          </a:bodyPr>
          <a:lstStyle/>
          <a:p>
            <a:pPr algn="ctr"/>
            <a:r>
              <a:rPr lang="en-US" sz="5400" dirty="0">
                <a:solidFill>
                  <a:schemeClr val="bg1"/>
                </a:solidFill>
              </a:rPr>
              <a:t>DAGENS </a:t>
            </a:r>
            <a:br>
              <a:rPr lang="en-US" sz="5400" dirty="0">
                <a:solidFill>
                  <a:schemeClr val="bg1"/>
                </a:solidFill>
              </a:rPr>
            </a:br>
            <a:r>
              <a:rPr lang="en-US" sz="5400" dirty="0">
                <a:solidFill>
                  <a:schemeClr val="bg1"/>
                </a:solidFill>
              </a:rPr>
              <a:t>GÄST</a:t>
            </a:r>
          </a:p>
        </p:txBody>
      </p:sp>
    </p:spTree>
    <p:extLst>
      <p:ext uri="{BB962C8B-B14F-4D97-AF65-F5344CB8AC3E}">
        <p14:creationId xmlns:p14="http://schemas.microsoft.com/office/powerpoint/2010/main" val="3895656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59C41-D006-FF9C-4347-F853ECD19A7D}"/>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8975FC8-C1BF-69FC-1174-18A95B70093C}"/>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2252F13F-2E7A-33FA-6C40-7B20A2D917FA}"/>
              </a:ext>
            </a:extLst>
          </p:cNvPr>
          <p:cNvSpPr txBox="1">
            <a:spLocks/>
          </p:cNvSpPr>
          <p:nvPr/>
        </p:nvSpPr>
        <p:spPr>
          <a:xfrm>
            <a:off x="5738260" y="1122219"/>
            <a:ext cx="6656312" cy="13125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VAD KAN VI GÖRA?</a:t>
            </a:r>
          </a:p>
        </p:txBody>
      </p:sp>
      <p:sp>
        <p:nvSpPr>
          <p:cNvPr id="7" name="Content Placeholder 2">
            <a:extLst>
              <a:ext uri="{FF2B5EF4-FFF2-40B4-BE49-F238E27FC236}">
                <a16:creationId xmlns:a16="http://schemas.microsoft.com/office/drawing/2014/main" id="{14D589A7-8C5B-BE69-2D7E-04A3A13FFB9C}"/>
              </a:ext>
            </a:extLst>
          </p:cNvPr>
          <p:cNvSpPr txBox="1">
            <a:spLocks/>
          </p:cNvSpPr>
          <p:nvPr/>
        </p:nvSpPr>
        <p:spPr>
          <a:xfrm>
            <a:off x="5738260" y="1853768"/>
            <a:ext cx="5578643"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endParaRPr lang="sv-SE" dirty="0">
              <a:latin typeface="Century Gothic" panose="020B0502020202020204" pitchFamily="34" charset="0"/>
            </a:endParaRPr>
          </a:p>
          <a:p>
            <a:pPr>
              <a:lnSpc>
                <a:spcPct val="100000"/>
              </a:lnSpc>
            </a:pPr>
            <a:r>
              <a:rPr lang="sv-SE" dirty="0">
                <a:latin typeface="Century Gothic" panose="020B0502020202020204" pitchFamily="34" charset="0"/>
              </a:rPr>
              <a:t> </a:t>
            </a:r>
            <a:r>
              <a:rPr lang="sv-SE" sz="2400" dirty="0">
                <a:latin typeface="Century Gothic" panose="020B0502020202020204" pitchFamily="34" charset="0"/>
              </a:rPr>
              <a:t>Vad kan </a:t>
            </a:r>
            <a:r>
              <a:rPr lang="sv-SE" sz="2400" b="1" dirty="0">
                <a:latin typeface="Century Gothic" panose="020B0502020202020204" pitchFamily="34" charset="0"/>
              </a:rPr>
              <a:t>var och en av oss bidra </a:t>
            </a:r>
            <a:r>
              <a:rPr lang="sv-SE" sz="2400" dirty="0">
                <a:latin typeface="Century Gothic" panose="020B0502020202020204" pitchFamily="34" charset="0"/>
              </a:rPr>
              <a:t>med till föreningen?</a:t>
            </a:r>
          </a:p>
          <a:p>
            <a:pPr>
              <a:lnSpc>
                <a:spcPct val="100000"/>
              </a:lnSpc>
            </a:pPr>
            <a:r>
              <a:rPr lang="sv-SE" sz="2400" dirty="0">
                <a:latin typeface="Century Gothic" panose="020B0502020202020204" pitchFamily="34" charset="0"/>
              </a:rPr>
              <a:t> Kan vi i gruppen göra något </a:t>
            </a:r>
            <a:r>
              <a:rPr lang="sv-SE" sz="2400" b="1" dirty="0">
                <a:latin typeface="Century Gothic" panose="020B0502020202020204" pitchFamily="34" charset="0"/>
              </a:rPr>
              <a:t>tillsammans</a:t>
            </a:r>
            <a:r>
              <a:rPr lang="sv-SE" sz="2400" dirty="0">
                <a:latin typeface="Century Gothic" panose="020B0502020202020204" pitchFamily="34" charset="0"/>
              </a:rPr>
              <a:t>?</a:t>
            </a:r>
          </a:p>
          <a:p>
            <a:pPr>
              <a:lnSpc>
                <a:spcPct val="100000"/>
              </a:lnSpc>
            </a:pPr>
            <a:r>
              <a:rPr lang="sv-SE" sz="2400" dirty="0">
                <a:latin typeface="Century Gothic" panose="020B0502020202020204" pitchFamily="34" charset="0"/>
              </a:rPr>
              <a:t> Sätt ihop ett par </a:t>
            </a:r>
            <a:r>
              <a:rPr lang="sv-SE" sz="2400" b="1" dirty="0">
                <a:latin typeface="Century Gothic" panose="020B0502020202020204" pitchFamily="34" charset="0"/>
              </a:rPr>
              <a:t>konkreta tankar och idéer </a:t>
            </a:r>
            <a:r>
              <a:rPr lang="sv-SE" sz="2400" dirty="0">
                <a:latin typeface="Century Gothic" panose="020B0502020202020204" pitchFamily="34" charset="0"/>
              </a:rPr>
              <a:t>som ni kan ta vidare till styrelsen. </a:t>
            </a:r>
            <a:endParaRPr lang="sv-SE" sz="2400" dirty="0"/>
          </a:p>
        </p:txBody>
      </p:sp>
      <p:pic>
        <p:nvPicPr>
          <p:cNvPr id="8" name="Bildobjekt 7" descr="En bild som visar text, skärmbild, meny, design&#10;&#10;AI-genererat innehåll kan vara felaktigt.">
            <a:extLst>
              <a:ext uri="{FF2B5EF4-FFF2-40B4-BE49-F238E27FC236}">
                <a16:creationId xmlns:a16="http://schemas.microsoft.com/office/drawing/2014/main" id="{78DC2ADA-5F4E-6B5B-010E-A0CE78E28C6D}"/>
              </a:ext>
            </a:extLst>
          </p:cNvPr>
          <p:cNvPicPr>
            <a:picLocks noChangeAspect="1"/>
          </p:cNvPicPr>
          <p:nvPr/>
        </p:nvPicPr>
        <p:blipFill>
          <a:blip r:embed="rId4"/>
          <a:stretch>
            <a:fillRect/>
          </a:stretch>
        </p:blipFill>
        <p:spPr>
          <a:xfrm rot="20934859">
            <a:off x="-244026" y="218818"/>
            <a:ext cx="5239546" cy="6565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422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5B2A3A-30EA-E3BE-A2CB-70F6002ECF9C}"/>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CE11D6F-5B1B-924B-3E11-57E9B69B542E}"/>
              </a:ext>
            </a:extLst>
          </p:cNvPr>
          <p:cNvSpPr>
            <a:spLocks noGrp="1"/>
          </p:cNvSpPr>
          <p:nvPr>
            <p:ph type="title"/>
          </p:nvPr>
        </p:nvSpPr>
        <p:spPr>
          <a:xfrm>
            <a:off x="6950185" y="1700209"/>
            <a:ext cx="4427414" cy="2033655"/>
          </a:xfrm>
        </p:spPr>
        <p:txBody>
          <a:bodyPr/>
          <a:lstStyle/>
          <a:p>
            <a:r>
              <a:rPr lang="en-US" dirty="0">
                <a:solidFill>
                  <a:srgbClr val="4A1921"/>
                </a:solidFill>
              </a:rPr>
              <a:t>HAR DAGEN MOTSVARAT DINA FÖRVÄNTNINGAR?</a:t>
            </a:r>
          </a:p>
        </p:txBody>
      </p:sp>
      <p:pic>
        <p:nvPicPr>
          <p:cNvPr id="5" name="Platshållare för bild 4" descr="En bild som visar hingst, märr, person, Hästsaker&#10;&#10;AI-genererat innehåll kan vara felaktigt.">
            <a:extLst>
              <a:ext uri="{FF2B5EF4-FFF2-40B4-BE49-F238E27FC236}">
                <a16:creationId xmlns:a16="http://schemas.microsoft.com/office/drawing/2014/main" id="{B6E50055-BE51-9225-49AB-2039D30710F5}"/>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0" y="-57376"/>
            <a:ext cx="6096000" cy="6972751"/>
          </a:xfrm>
        </p:spPr>
      </p:pic>
    </p:spTree>
    <p:extLst>
      <p:ext uri="{BB962C8B-B14F-4D97-AF65-F5344CB8AC3E}">
        <p14:creationId xmlns:p14="http://schemas.microsoft.com/office/powerpoint/2010/main" val="544456060"/>
      </p:ext>
    </p:extLst>
  </p:cSld>
  <p:clrMapOvr>
    <a:masterClrMapping/>
  </p:clrMapOvr>
</p:sld>
</file>

<file path=ppt/theme/theme1.xml><?xml version="1.0" encoding="utf-8"?>
<a:theme xmlns:a="http://schemas.openxmlformats.org/drawingml/2006/main" name="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7D1372F3-5EDB-194D-9CD6-5E03084B9303}"/>
    </a:ext>
  </a:extLst>
</a:theme>
</file>

<file path=ppt/theme/theme2.xml><?xml version="1.0" encoding="utf-8"?>
<a:theme xmlns:a="http://schemas.openxmlformats.org/drawingml/2006/main" name="2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F6553F3-11EB-1645-AC94-F96C955F23C1}"/>
    </a:ext>
  </a:extLst>
</a:theme>
</file>

<file path=ppt/theme/theme3.xml><?xml version="1.0" encoding="utf-8"?>
<a:theme xmlns:a="http://schemas.openxmlformats.org/drawingml/2006/main" name="1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8C0AA2A-3EE3-E34B-9F27-3C8E34EF99A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Office-tema</Template>
  <TotalTime>860</TotalTime>
  <Words>1463</Words>
  <Application>Microsoft Macintosh PowerPoint</Application>
  <PresentationFormat>Bredbild</PresentationFormat>
  <Paragraphs>107</Paragraphs>
  <Slides>15</Slides>
  <Notes>15</Notes>
  <HiddenSlides>0</HiddenSlides>
  <MMClips>1</MMClips>
  <ScaleCrop>false</ScaleCrop>
  <HeadingPairs>
    <vt:vector size="6" baseType="variant">
      <vt:variant>
        <vt:lpstr>Använt teckensnitt</vt:lpstr>
      </vt:variant>
      <vt:variant>
        <vt:i4>10</vt:i4>
      </vt:variant>
      <vt:variant>
        <vt:lpstr>Tema</vt:lpstr>
      </vt:variant>
      <vt:variant>
        <vt:i4>3</vt:i4>
      </vt:variant>
      <vt:variant>
        <vt:lpstr>Bildrubriker</vt:lpstr>
      </vt:variant>
      <vt:variant>
        <vt:i4>15</vt:i4>
      </vt:variant>
    </vt:vector>
  </HeadingPairs>
  <TitlesOfParts>
    <vt:vector size="28" baseType="lpstr">
      <vt:lpstr>Aptos</vt:lpstr>
      <vt:lpstr>Arial</vt:lpstr>
      <vt:lpstr>Century Gothic</vt:lpstr>
      <vt:lpstr>Helvetica</vt:lpstr>
      <vt:lpstr>Ivar</vt:lpstr>
      <vt:lpstr>Metric</vt:lpstr>
      <vt:lpstr>ProximaNova</vt:lpstr>
      <vt:lpstr>Times</vt:lpstr>
      <vt:lpstr>var(--vimeo-fonts-heading)</vt:lpstr>
      <vt:lpstr>Wingdings</vt:lpstr>
      <vt:lpstr>Office-tema</vt:lpstr>
      <vt:lpstr>2_Office-tema</vt:lpstr>
      <vt:lpstr>1_Office-tema</vt:lpstr>
      <vt:lpstr>RYTTARUTVECKLING 65+</vt:lpstr>
      <vt:lpstr>RIDSPORT HELA LIVET</vt:lpstr>
      <vt:lpstr>PowerPoint-presentation</vt:lpstr>
      <vt:lpstr>TRIVSELREGLER &amp; FÖRVÄNTNINGAR</vt:lpstr>
      <vt:lpstr>DEN SVENSKA RIDSPORTEN</vt:lpstr>
      <vt:lpstr>RIDSPORT HAR INGEN ÅLDER.</vt:lpstr>
      <vt:lpstr>VIKTIGT PÅ RIKTIGT</vt:lpstr>
      <vt:lpstr>PowerPoint-presentation</vt:lpstr>
      <vt:lpstr>PowerPoint-presentation</vt:lpstr>
      <vt:lpstr>PowerPoint-presentation</vt:lpstr>
      <vt:lpstr>PowerPoint-presentation</vt:lpstr>
      <vt:lpstr>PowerPoint-presentation</vt:lpstr>
      <vt:lpstr>DAGENS  GÄST</vt:lpstr>
      <vt:lpstr>PowerPoint-presentation</vt:lpstr>
      <vt:lpstr>HAR DAGEN MOTSVARAT DINA FÖRVÄNTNINGAR?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Ortiz Bergström</dc:creator>
  <cp:lastModifiedBy>Jessica Ortiz Bergström</cp:lastModifiedBy>
  <cp:revision>20</cp:revision>
  <cp:lastPrinted>2025-03-11T18:33:41Z</cp:lastPrinted>
  <dcterms:created xsi:type="dcterms:W3CDTF">2025-03-11T12:33:08Z</dcterms:created>
  <dcterms:modified xsi:type="dcterms:W3CDTF">2025-04-15T08:53:52Z</dcterms:modified>
</cp:coreProperties>
</file>